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8" r:id="rId5"/>
    <p:sldId id="259" r:id="rId6"/>
    <p:sldId id="260" r:id="rId7"/>
    <p:sldId id="269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014067"/>
    <a:srgbClr val="014E7D"/>
    <a:srgbClr val="013657"/>
    <a:srgbClr val="01456F"/>
    <a:srgbClr val="014B79"/>
    <a:srgbClr val="0937C9"/>
    <a:srgbClr val="002774"/>
    <a:srgbClr val="929A4A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 autoAdjust="0"/>
  </p:normalViewPr>
  <p:slideViewPr>
    <p:cSldViewPr snapToGrid="0" showGuides="1">
      <p:cViewPr varScale="1">
        <p:scale>
          <a:sx n="67" d="100"/>
          <a:sy n="67" d="100"/>
        </p:scale>
        <p:origin x="644" y="40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12/17/2019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34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716" r:id="rId19"/>
    <p:sldLayoutId id="2147483674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www.nsterbo.com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nsthermalenergy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ng-sons.com/" TargetMode="External"/><Relationship Id="rId5" Type="http://schemas.openxmlformats.org/officeDocument/2006/relationships/hyperlink" Target="http://www.mdc-pl.com/" TargetMode="External"/><Relationship Id="rId4" Type="http://schemas.openxmlformats.org/officeDocument/2006/relationships/hyperlink" Target="http://www.monotech-engineer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gm@nsenergygroups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CAFC3E99-4E5C-4B5E-BC96-DDD090B8B8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079" r="18079"/>
          <a:stretch>
            <a:fillRect/>
          </a:stretch>
        </p:blipFill>
        <p:spPr>
          <a:xfrm>
            <a:off x="1683398" y="448502"/>
            <a:ext cx="4784077" cy="5549532"/>
          </a:xfrm>
        </p:spPr>
      </p:pic>
      <p:sp>
        <p:nvSpPr>
          <p:cNvPr id="10" name="Hexagon 9">
            <a:extLst>
              <a:ext uri="{FF2B5EF4-FFF2-40B4-BE49-F238E27FC236}">
                <a16:creationId xmlns:a16="http://schemas.microsoft.com/office/drawing/2014/main" id="{84367257-921F-4C31-9DD7-8B061624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691160" y="2183182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 descr="Company initials and name grouped block">
            <a:extLst>
              <a:ext uri="{FF2B5EF4-FFF2-40B4-BE49-F238E27FC236}">
                <a16:creationId xmlns:a16="http://schemas.microsoft.com/office/drawing/2014/main" id="{91C1EA1C-1F3E-4109-905A-96F1DC0515BC}"/>
              </a:ext>
            </a:extLst>
          </p:cNvPr>
          <p:cNvGrpSpPr/>
          <p:nvPr/>
        </p:nvGrpSpPr>
        <p:grpSpPr>
          <a:xfrm>
            <a:off x="2915403" y="2683562"/>
            <a:ext cx="1964512" cy="1222190"/>
            <a:chOff x="2915403" y="2730217"/>
            <a:chExt cx="1964512" cy="12221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35BE9C-E4C1-41B7-ACD8-7ABEC8DF5F24}"/>
                </a:ext>
              </a:extLst>
            </p:cNvPr>
            <p:cNvSpPr txBox="1"/>
            <p:nvPr/>
          </p:nvSpPr>
          <p:spPr>
            <a:xfrm>
              <a:off x="2915403" y="2730217"/>
              <a:ext cx="19645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Arial Black" panose="020B0A04020102020204" pitchFamily="34" charset="0"/>
                </a:rPr>
                <a:t>AAC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052DBB-CC72-4F59-92CE-00AB25EFF3F6}"/>
                </a:ext>
              </a:extLst>
            </p:cNvPr>
            <p:cNvSpPr txBox="1"/>
            <p:nvPr/>
          </p:nvSpPr>
          <p:spPr>
            <a:xfrm>
              <a:off x="3244275" y="3429187"/>
              <a:ext cx="13067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Bahnschrift SemiLight SemiConde" panose="020B0502040204020203" pitchFamily="34" charset="0"/>
                  <a:cs typeface="Calibri Light" panose="020F0302020204030204" pitchFamily="34" charset="0"/>
                </a:rPr>
                <a:t>BLOCKS</a:t>
              </a:r>
              <a:endPara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  <a:latin typeface="Bahnschrift SemiLight SemiConde" panose="020B0502040204020203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75" y="2390775"/>
            <a:ext cx="5880054" cy="841087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MONOTECH ENGINEERS PVT LTD.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8363" y="3290169"/>
            <a:ext cx="6918278" cy="1494268"/>
          </a:xfrm>
        </p:spPr>
        <p:txBody>
          <a:bodyPr>
            <a:normAutofit/>
          </a:bodyPr>
          <a:lstStyle/>
          <a:p>
            <a:pPr algn="ctr"/>
            <a:r>
              <a:rPr lang="en-US" sz="2300" b="1" dirty="0">
                <a:solidFill>
                  <a:srgbClr val="C00000"/>
                </a:solidFill>
              </a:rPr>
              <a:t>Leading Supplier in </a:t>
            </a:r>
          </a:p>
          <a:p>
            <a:pPr algn="ctr"/>
            <a:r>
              <a:rPr lang="en-US" sz="2300" b="1" dirty="0">
                <a:solidFill>
                  <a:srgbClr val="C00000"/>
                </a:solidFill>
              </a:rPr>
              <a:t>Autoclave Aerated Concrete </a:t>
            </a:r>
          </a:p>
          <a:p>
            <a:pPr algn="ctr"/>
            <a:r>
              <a:rPr lang="en-US" sz="2300" b="1" dirty="0">
                <a:solidFill>
                  <a:srgbClr val="C00000"/>
                </a:solidFill>
              </a:rPr>
              <a:t>Block Production Line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88B640-A05A-4C7C-B4DE-403919043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108" y="276282"/>
            <a:ext cx="952381" cy="914286"/>
          </a:xfrm>
          <a:prstGeom prst="rect">
            <a:avLst/>
          </a:prstGeom>
        </p:spPr>
      </p:pic>
      <p:pic>
        <p:nvPicPr>
          <p:cNvPr id="2050" name="Picture 2" descr="50000 M3 AAC Block Plant">
            <a:extLst>
              <a:ext uri="{FF2B5EF4-FFF2-40B4-BE49-F238E27FC236}">
                <a16:creationId xmlns:a16="http://schemas.microsoft.com/office/drawing/2014/main" id="{36C033D0-5925-4EE2-B4B1-B3BD444E7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481" y="5276156"/>
            <a:ext cx="1925008" cy="14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2E12D2-7ABD-4923-BE52-82021D99A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073" y="5276156"/>
            <a:ext cx="2225458" cy="14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504101"/>
            <a:ext cx="2440422" cy="732650"/>
          </a:xfrm>
        </p:spPr>
        <p:txBody>
          <a:bodyPr/>
          <a:lstStyle/>
          <a:p>
            <a:r>
              <a:rPr lang="en-US" dirty="0"/>
              <a:t>About </a:t>
            </a:r>
            <a:r>
              <a:rPr lang="en-US" b="0" dirty="0"/>
              <a:t>Us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530" y="1200838"/>
            <a:ext cx="3728645" cy="608895"/>
          </a:xfrm>
        </p:spPr>
        <p:txBody>
          <a:bodyPr/>
          <a:lstStyle/>
          <a:p>
            <a:r>
              <a:rPr lang="en-US" dirty="0"/>
              <a:t>The Monotech Engineers Pvt Ltd </a:t>
            </a:r>
            <a:r>
              <a:rPr lang="en-US" b="1" dirty="0"/>
              <a:t> </a:t>
            </a:r>
            <a:r>
              <a:rPr lang="en-US" dirty="0"/>
              <a:t>started in 2007, 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1" y="2030923"/>
            <a:ext cx="5471720" cy="4690552"/>
          </a:xfrm>
        </p:spPr>
        <p:txBody>
          <a:bodyPr>
            <a:normAutofit fontScale="77500" lnSpcReduction="20000"/>
          </a:bodyPr>
          <a:lstStyle/>
          <a:p>
            <a:pPr algn="just">
              <a:defRPr sz="2800">
                <a:solidFill>
                  <a:srgbClr val="1C1511"/>
                </a:solidFill>
              </a:defRPr>
            </a:pPr>
            <a:r>
              <a:rPr lang="en-US" dirty="0"/>
              <a:t>Corporate Address: S – 16, South Side, GT Road Industrial Area, Ghaziabad-201009</a:t>
            </a:r>
            <a:r>
              <a:rPr lang="en-US" b="1" dirty="0"/>
              <a:t>. </a:t>
            </a:r>
            <a:r>
              <a:rPr lang="en-US" dirty="0"/>
              <a:t>It an integral part of  “</a:t>
            </a:r>
            <a:r>
              <a:rPr lang="en-US" b="1" dirty="0"/>
              <a:t>The NS Energy Group</a:t>
            </a:r>
            <a:r>
              <a:rPr lang="en-US" dirty="0"/>
              <a:t>” which is a Conglomerate of upcoming professionally managed companies engaged in Design, Manufacture, EPC and O&amp;M of AAC  Block Machine, Power Plants since last two decades. </a:t>
            </a:r>
          </a:p>
          <a:p>
            <a:pPr algn="just">
              <a:defRPr sz="2800">
                <a:solidFill>
                  <a:srgbClr val="1C1511"/>
                </a:solidFill>
              </a:defRPr>
            </a:pPr>
            <a:endParaRPr lang="en-US" dirty="0"/>
          </a:p>
          <a:p>
            <a:pPr>
              <a:lnSpc>
                <a:spcPct val="120000"/>
              </a:lnSpc>
              <a:defRPr sz="2800">
                <a:solidFill>
                  <a:srgbClr val="1C1511"/>
                </a:solidFill>
              </a:defRPr>
            </a:pPr>
            <a:r>
              <a:rPr lang="en-US" dirty="0"/>
              <a:t>The N S Energy Group Comprises of:-</a:t>
            </a:r>
            <a:br>
              <a:rPr lang="en-US" dirty="0"/>
            </a:br>
            <a:br>
              <a:rPr lang="en-US" sz="1700" dirty="0">
                <a:latin typeface="+mj-lt"/>
              </a:rPr>
            </a:br>
            <a:r>
              <a:rPr lang="en-US" sz="1700" dirty="0">
                <a:latin typeface="+mj-lt"/>
              </a:rPr>
              <a:t>1. N S Thermal Energy (P) Ltd. 	</a:t>
            </a:r>
            <a:r>
              <a:rPr lang="en-US" sz="1700" u="sng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j-lt"/>
                <a:hlinkClick r:id="rId2"/>
              </a:rPr>
              <a:t>www.nsthermalenergy.com</a:t>
            </a:r>
            <a:br>
              <a:rPr lang="en-US" sz="1700" dirty="0">
                <a:latin typeface="+mj-lt"/>
              </a:rPr>
            </a:br>
            <a:r>
              <a:rPr lang="en-US" sz="1700" dirty="0">
                <a:latin typeface="+mj-lt"/>
              </a:rPr>
              <a:t>2. N S </a:t>
            </a:r>
            <a:r>
              <a:rPr lang="en-US" sz="1700" dirty="0" err="1">
                <a:latin typeface="+mj-lt"/>
              </a:rPr>
              <a:t>Terbo</a:t>
            </a:r>
            <a:r>
              <a:rPr lang="en-US" sz="1700" dirty="0">
                <a:latin typeface="+mj-lt"/>
              </a:rPr>
              <a:t> (P) Ltd.		</a:t>
            </a:r>
            <a:r>
              <a:rPr lang="en-US" sz="1700" u="sng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j-lt"/>
                <a:hlinkClick r:id="rId3"/>
              </a:rPr>
              <a:t>www.nsterbo.com</a:t>
            </a:r>
            <a:br>
              <a:rPr lang="en-US" sz="1700" dirty="0">
                <a:latin typeface="+mj-lt"/>
              </a:rPr>
            </a:br>
            <a:r>
              <a:rPr lang="en-US" sz="1700" dirty="0">
                <a:latin typeface="+mj-lt"/>
              </a:rPr>
              <a:t>3. Monotech Engineers (P) Ltd. 	</a:t>
            </a:r>
            <a:r>
              <a:rPr lang="en-US" sz="1700" u="sng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j-lt"/>
                <a:hlinkClick r:id="rId4"/>
              </a:rPr>
              <a:t>www.monotech-engineers.com</a:t>
            </a:r>
            <a:endParaRPr lang="en-US" sz="1700" u="sng" dirty="0">
              <a:solidFill>
                <a:schemeClr val="accent4"/>
              </a:solidFill>
              <a:uFill>
                <a:solidFill>
                  <a:schemeClr val="accent4"/>
                </a:solidFill>
              </a:uFill>
              <a:latin typeface="+mj-lt"/>
            </a:endParaRPr>
          </a:p>
          <a:p>
            <a:pPr>
              <a:lnSpc>
                <a:spcPct val="120000"/>
              </a:lnSpc>
              <a:defRPr sz="2800">
                <a:solidFill>
                  <a:srgbClr val="1C1511"/>
                </a:solidFill>
              </a:defRPr>
            </a:pPr>
            <a:r>
              <a:rPr lang="en-US" sz="1700" dirty="0">
                <a:latin typeface="+mj-lt"/>
              </a:rPr>
              <a:t>4. Mithila Dying and Chemical (P) Ltd.</a:t>
            </a:r>
            <a:r>
              <a:rPr lang="en-US" sz="1700" u="sng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j-lt"/>
                <a:hlinkClick r:id="rId5"/>
              </a:rPr>
              <a:t>www.mdc-pl.com</a:t>
            </a:r>
          </a:p>
          <a:p>
            <a:pPr algn="just">
              <a:lnSpc>
                <a:spcPct val="120000"/>
              </a:lnSpc>
              <a:defRPr sz="2400">
                <a:solidFill>
                  <a:srgbClr val="1C1511"/>
                </a:solidFill>
              </a:defRPr>
            </a:pPr>
            <a:r>
              <a:rPr lang="en-US" sz="1700" dirty="0">
                <a:latin typeface="+mj-lt"/>
              </a:rPr>
              <a:t>5. Neeraj Gupta &amp; Sons (P) Ltd	</a:t>
            </a:r>
            <a:r>
              <a:rPr lang="en-US" sz="1700" u="sng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j-lt"/>
                <a:hlinkClick r:id="rId6"/>
              </a:rPr>
              <a:t>www.ng-sons.com</a:t>
            </a:r>
            <a:endParaRPr lang="en-US" sz="1700" dirty="0">
              <a:latin typeface="+mj-lt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9596A4-4335-435F-AEFF-844D7B011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1108" y="276282"/>
            <a:ext cx="952381" cy="914286"/>
          </a:xfrm>
          <a:prstGeom prst="rect">
            <a:avLst/>
          </a:prstGeom>
        </p:spPr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7B6B3153-2DD6-40FE-8439-87450F4A7F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/>
          <a:srcRect l="22030" r="22030"/>
          <a:stretch>
            <a:fillRect/>
          </a:stretch>
        </p:blipFill>
        <p:spPr>
          <a:xfrm>
            <a:off x="6604000" y="1236751"/>
            <a:ext cx="5588000" cy="5635498"/>
          </a:xfrm>
        </p:spPr>
      </p:pic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54" y="847801"/>
            <a:ext cx="3392922" cy="437375"/>
          </a:xfrm>
        </p:spPr>
        <p:txBody>
          <a:bodyPr>
            <a:normAutofit/>
          </a:bodyPr>
          <a:lstStyle/>
          <a:p>
            <a:r>
              <a:rPr lang="en-US" sz="2800" b="0" dirty="0"/>
              <a:t>Product Description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EA7C22CB-613A-4C0B-90B3-4A405F793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447" y="1341627"/>
            <a:ext cx="10967645" cy="608895"/>
          </a:xfrm>
        </p:spPr>
        <p:txBody>
          <a:bodyPr/>
          <a:lstStyle/>
          <a:p>
            <a:r>
              <a:rPr lang="en-US" sz="2400" b="1" dirty="0">
                <a:solidFill>
                  <a:srgbClr val="FFC000"/>
                </a:solidFill>
              </a:rPr>
              <a:t>AAC light weight Concrete Block Making Machine Line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54" y="1805565"/>
            <a:ext cx="4874617" cy="4814310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en-US" dirty="0"/>
              <a:t>We designs and manufactures AAC block making plant, to meet the specific requirements of the market and customers. </a:t>
            </a:r>
          </a:p>
          <a:p>
            <a:pPr marL="0" lvl="0" indent="0" algn="just">
              <a:buNone/>
            </a:pPr>
            <a:r>
              <a:rPr lang="en-US" dirty="0"/>
              <a:t>As a new building material, AAC block fulfills the demand of concrete industry, which requires to save the natural resources and protect the environment.</a:t>
            </a:r>
          </a:p>
          <a:p>
            <a:pPr marL="0" lvl="0" indent="0" algn="just">
              <a:buNone/>
            </a:pPr>
            <a:r>
              <a:rPr lang="en-US" dirty="0"/>
              <a:t>With Indigenous technology and our own R&amp;D, we provide our customers state-the-art AAC block making plant.</a:t>
            </a:r>
          </a:p>
          <a:p>
            <a:pPr marL="0" lvl="0" indent="0">
              <a:buNone/>
            </a:pPr>
            <a:r>
              <a:rPr lang="en-US" b="1" dirty="0"/>
              <a:t> Advantages:</a:t>
            </a:r>
          </a:p>
          <a:p>
            <a:pPr marL="0" lvl="0" indent="0">
              <a:buNone/>
            </a:pPr>
            <a:r>
              <a:rPr lang="en-US" dirty="0"/>
              <a:t>AAC is becoming more and more popular around the world, from western countries and then to developing countries. Below Properties make AAC have unmatchable property, especially for high buildings: </a:t>
            </a:r>
            <a:br>
              <a:rPr lang="en-US" dirty="0"/>
            </a:br>
            <a:r>
              <a:rPr lang="en-US" dirty="0"/>
              <a:t>1) Extreme Light Weight</a:t>
            </a:r>
            <a:br>
              <a:rPr lang="en-US" dirty="0"/>
            </a:br>
            <a:r>
              <a:rPr lang="en-US" dirty="0"/>
              <a:t>2) Large Variety of Sizes</a:t>
            </a:r>
            <a:br>
              <a:rPr lang="en-US" dirty="0"/>
            </a:br>
            <a:r>
              <a:rPr lang="en-US" dirty="0"/>
              <a:t>3) High Fire Resistant</a:t>
            </a:r>
            <a:br>
              <a:rPr lang="en-US" dirty="0"/>
            </a:br>
            <a:r>
              <a:rPr lang="en-US" dirty="0"/>
              <a:t>4) Excellent Thermal Insulation</a:t>
            </a:r>
            <a:br>
              <a:rPr lang="en-US" dirty="0"/>
            </a:br>
            <a:r>
              <a:rPr lang="en-US" dirty="0"/>
              <a:t>5) Great Sound Insulation</a:t>
            </a:r>
            <a:br>
              <a:rPr lang="en-US" dirty="0"/>
            </a:br>
            <a:r>
              <a:rPr lang="en-US" dirty="0"/>
              <a:t>6) Moisture Protection</a:t>
            </a:r>
            <a:br>
              <a:rPr lang="en-US" dirty="0"/>
            </a:br>
            <a:r>
              <a:rPr lang="en-US" dirty="0"/>
              <a:t>7) Termite Resistant</a:t>
            </a:r>
            <a:br>
              <a:rPr lang="en-US" dirty="0"/>
            </a:br>
            <a:r>
              <a:rPr lang="en-US" dirty="0"/>
              <a:t>8) High Workability and Easy Processing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1C2074-7317-4C5F-A4FB-14B101FDA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893" y="152202"/>
            <a:ext cx="952381" cy="914286"/>
          </a:xfrm>
          <a:prstGeom prst="rect">
            <a:avLst/>
          </a:prstGeom>
        </p:spPr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7606EF31-4F29-4B54-BA65-7FE10BAE89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9815" r="19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189978"/>
            <a:ext cx="8333222" cy="1147969"/>
          </a:xfrm>
        </p:spPr>
        <p:txBody>
          <a:bodyPr/>
          <a:lstStyle/>
          <a:p>
            <a:r>
              <a:rPr lang="en-US" dirty="0"/>
              <a:t>Our </a:t>
            </a:r>
            <a:r>
              <a:rPr lang="en-US" b="0" dirty="0"/>
              <a:t>Promise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2" y="1376933"/>
            <a:ext cx="4699207" cy="365125"/>
          </a:xfrm>
        </p:spPr>
        <p:txBody>
          <a:bodyPr/>
          <a:lstStyle/>
          <a:p>
            <a:r>
              <a:rPr lang="en-IN" b="1" dirty="0">
                <a:solidFill>
                  <a:srgbClr val="FFC000"/>
                </a:solidFill>
              </a:rPr>
              <a:t>Monotech AAC Block Machine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40A3223-3DA3-4CF2-82B6-144766754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MISSION STATEMENT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955AFB3-173C-4848-B3E9-1375591B29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6713" y="2886076"/>
            <a:ext cx="5475600" cy="3590924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Bahnschrift Light" panose="020B0502040204020203" pitchFamily="34" charset="0"/>
              </a:rPr>
              <a:t>Our aim to becoming a leading Supplier and manufacturer of AAC Blocks making machine in India, and committed to present a complete system backed up by professional skilled technical support with excellent customer service. 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Bahnschrift Light" panose="020B0502040204020203" pitchFamily="34" charset="0"/>
              </a:rPr>
              <a:t>We manufacture high quality and cost effective AAC machines which adds value to our customers. 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Bahnschrift Light" panose="020B0502040204020203" pitchFamily="34" charset="0"/>
              </a:rPr>
              <a:t>We work  with reliability and respect. We are continuously driven towards the improvement of our environmental performance</a:t>
            </a:r>
            <a:r>
              <a:rPr lang="en-US" sz="2800" dirty="0"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6D8E7-8A8F-4CB9-96A9-A3B406251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893" y="136525"/>
            <a:ext cx="952381" cy="914286"/>
          </a:xfrm>
          <a:prstGeom prst="rect">
            <a:avLst/>
          </a:prstGeom>
        </p:spPr>
      </p:pic>
      <p:pic>
        <p:nvPicPr>
          <p:cNvPr id="3076" name="Picture 4" descr="50000 M3 AAC Block Plant">
            <a:extLst>
              <a:ext uri="{FF2B5EF4-FFF2-40B4-BE49-F238E27FC236}">
                <a16:creationId xmlns:a16="http://schemas.microsoft.com/office/drawing/2014/main" id="{9E49DA0B-CD96-40CE-8D1B-572808C9A8D7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7" y="2886075"/>
            <a:ext cx="4309533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AAC BLOCK PLANT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426BB-6126-4B63-8DD2-06D7248DF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9" y="1914525"/>
            <a:ext cx="9309871" cy="4305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FF425B-CC8D-42DF-8072-87BC35B2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893" y="136525"/>
            <a:ext cx="952381" cy="914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F0F2A7-500A-4D0C-9CA5-B2BE93255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962" y="4381393"/>
            <a:ext cx="2486025" cy="1838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A75B9E-18F6-4817-AB11-681D4BAAE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961" y="1914525"/>
            <a:ext cx="2486025" cy="23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07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SNAP SHOTS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CE90C3-FFA8-490F-82D4-7551282810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1630" b="11630"/>
          <a:stretch>
            <a:fillRect/>
          </a:stretch>
        </p:blipFill>
        <p:spPr>
          <a:xfrm>
            <a:off x="2581274" y="1666875"/>
            <a:ext cx="4966833" cy="26860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D275A5-95AD-439E-8923-3DA4969AA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12" y="1666875"/>
            <a:ext cx="1708494" cy="2686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F07857-F114-4304-9775-0CB301208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075" y="1666875"/>
            <a:ext cx="3838224" cy="2686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EF0284-1251-47B8-AFC1-12603D5E5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054" y="4706803"/>
            <a:ext cx="3112523" cy="13989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6A0252-0829-49D5-B6BC-A5F025DA8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12" y="4694467"/>
            <a:ext cx="3112523" cy="13989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2112D6-786F-458E-BA79-5D17CD2C8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0297" y="4708161"/>
            <a:ext cx="3167002" cy="1397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03740F-7CAD-4CC5-8D0E-70F624D782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0893" y="136525"/>
            <a:ext cx="952381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2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D4DF954-BA2A-4474-B567-54FD3FE9C8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2386" r="32386"/>
          <a:stretch>
            <a:fillRect/>
          </a:stretch>
        </p:blipFill>
        <p:spPr/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7CE8B54A-D8B2-498F-ACFB-31AC2DEB8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 descr="Company initials and name in grouped text">
            <a:extLst>
              <a:ext uri="{FF2B5EF4-FFF2-40B4-BE49-F238E27FC236}">
                <a16:creationId xmlns:a16="http://schemas.microsoft.com/office/drawing/2014/main" id="{82C4EAC6-3E04-4614-86BA-A23C851754D9}"/>
              </a:ext>
            </a:extLst>
          </p:cNvPr>
          <p:cNvGrpSpPr/>
          <p:nvPr/>
        </p:nvGrpSpPr>
        <p:grpSpPr>
          <a:xfrm>
            <a:off x="2955850" y="2855631"/>
            <a:ext cx="467309" cy="1118752"/>
            <a:chOff x="2955850" y="2902286"/>
            <a:chExt cx="467309" cy="11187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0626FA-81E3-4C45-BF2D-D52CF6D96238}"/>
                </a:ext>
              </a:extLst>
            </p:cNvPr>
            <p:cNvSpPr txBox="1"/>
            <p:nvPr/>
          </p:nvSpPr>
          <p:spPr>
            <a:xfrm>
              <a:off x="3238428" y="2902286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E86452-6AEA-4380-9682-AB26317ADB62}"/>
                </a:ext>
              </a:extLst>
            </p:cNvPr>
            <p:cNvSpPr txBox="1"/>
            <p:nvPr/>
          </p:nvSpPr>
          <p:spPr>
            <a:xfrm>
              <a:off x="2955850" y="3713261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b="0" dirty="0"/>
              <a:t>You.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Padam Sharma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+91 9971299631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95114" y="4168609"/>
            <a:ext cx="3445783" cy="289070"/>
          </a:xfrm>
        </p:spPr>
        <p:txBody>
          <a:bodyPr/>
          <a:lstStyle/>
          <a:p>
            <a:r>
              <a:rPr lang="en-US" u="sng" dirty="0">
                <a:hlinkClick r:id="rId3"/>
              </a:rPr>
              <a:t>sgm@nsenergygroups.com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5114" y="4635499"/>
            <a:ext cx="3445782" cy="288000"/>
          </a:xfrm>
        </p:spPr>
        <p:txBody>
          <a:bodyPr/>
          <a:lstStyle/>
          <a:p>
            <a:r>
              <a:rPr lang="en-US" dirty="0"/>
              <a:t>www.Monotech-engineers.com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0B396E0-AD7A-4E94-9F24-5647E5051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354" y="2718790"/>
            <a:ext cx="1546609" cy="14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27928_Hexagon presentation dark_AAS_v4" id="{00715B48-F6B0-4FD0-BA2D-34714F23D55A}" vid="{445656DE-313E-4A78-B834-A775A8573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40343A-75DB-4E03-95EA-4A75BA0D7FF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C3589D-EF2D-4AF3-8B55-088F4B14D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0</TotalTime>
  <Words>449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Agency FB</vt:lpstr>
      <vt:lpstr>Arial</vt:lpstr>
      <vt:lpstr>Arial Black</vt:lpstr>
      <vt:lpstr>Arial Rounded MT Bold</vt:lpstr>
      <vt:lpstr>Bahnschrift Light</vt:lpstr>
      <vt:lpstr>Bahnschrift SemiLight SemiConde</vt:lpstr>
      <vt:lpstr>Calibri</vt:lpstr>
      <vt:lpstr>Calibri Light</vt:lpstr>
      <vt:lpstr>Gill Sans SemiBold</vt:lpstr>
      <vt:lpstr>Times New Roman</vt:lpstr>
      <vt:lpstr>Office Theme</vt:lpstr>
      <vt:lpstr>MONOTECH ENGINEERS PVT LTD.</vt:lpstr>
      <vt:lpstr>About Us</vt:lpstr>
      <vt:lpstr>Product Description</vt:lpstr>
      <vt:lpstr>Our Promise</vt:lpstr>
      <vt:lpstr>AAC BLOCK PLANT DETAILS</vt:lpstr>
      <vt:lpstr>SNAP SHOTS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2019-12-17T04:34:08Z</dcterms:created>
  <dcterms:modified xsi:type="dcterms:W3CDTF">2019-12-23T10:35:16Z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