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BF0D3-A07A-4BCA-AE57-5FD294E2624A}"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en-IN"/>
        </a:p>
      </dgm:t>
    </dgm:pt>
    <dgm:pt modelId="{8563E52D-B913-4574-AE54-5639F7372BDC}">
      <dgm:prSet phldrT="[Text]">
        <dgm:style>
          <a:lnRef idx="0">
            <a:schemeClr val="dk1"/>
          </a:lnRef>
          <a:fillRef idx="3">
            <a:schemeClr val="dk1"/>
          </a:fillRef>
          <a:effectRef idx="3">
            <a:schemeClr val="dk1"/>
          </a:effectRef>
          <a:fontRef idx="minor">
            <a:schemeClr val="lt1"/>
          </a:fontRef>
        </dgm:style>
      </dgm:prSet>
      <dgm:spPr/>
      <dgm:t>
        <a:bodyPr/>
        <a:lstStyle/>
        <a:p>
          <a:r>
            <a:rPr lang="en-US" dirty="0">
              <a:solidFill>
                <a:srgbClr val="FFFF00"/>
              </a:solidFill>
            </a:rPr>
            <a:t>Regular Reports Available </a:t>
          </a:r>
          <a:endParaRPr lang="en-IN" dirty="0">
            <a:solidFill>
              <a:srgbClr val="FFFF00"/>
            </a:solidFill>
          </a:endParaRPr>
        </a:p>
      </dgm:t>
    </dgm:pt>
    <dgm:pt modelId="{F1FC830C-ACE0-4BE5-8320-4CDFF90DE9F3}" type="parTrans" cxnId="{4D79506B-A68B-4A76-9876-A6D7183BEF2D}">
      <dgm:prSet/>
      <dgm:spPr/>
      <dgm:t>
        <a:bodyPr/>
        <a:lstStyle/>
        <a:p>
          <a:endParaRPr lang="en-IN"/>
        </a:p>
      </dgm:t>
    </dgm:pt>
    <dgm:pt modelId="{1D773CDE-5157-47F3-8A2D-45FC05B5F0E4}" type="sibTrans" cxnId="{4D79506B-A68B-4A76-9876-A6D7183BEF2D}">
      <dgm:prSet/>
      <dgm:spPr/>
      <dgm:t>
        <a:bodyPr/>
        <a:lstStyle/>
        <a:p>
          <a:endParaRPr lang="en-IN"/>
        </a:p>
      </dgm:t>
    </dgm:pt>
    <dgm:pt modelId="{195877E0-5A3D-4965-BCB5-64D03696DEB3}">
      <dgm:prSet phldrT="[Text]">
        <dgm:style>
          <a:lnRef idx="0">
            <a:schemeClr val="accent2"/>
          </a:lnRef>
          <a:fillRef idx="3">
            <a:schemeClr val="accent2"/>
          </a:fillRef>
          <a:effectRef idx="3">
            <a:schemeClr val="accent2"/>
          </a:effectRef>
          <a:fontRef idx="minor">
            <a:schemeClr val="lt1"/>
          </a:fontRef>
        </dgm:style>
      </dgm:prSet>
      <dgm:spPr/>
      <dgm:t>
        <a:bodyPr/>
        <a:lstStyle/>
        <a:p>
          <a:pPr>
            <a:buFont typeface="Arial" pitchFamily="34" charset="0"/>
            <a:buChar char="•"/>
          </a:pPr>
          <a:r>
            <a:rPr lang="en-US" dirty="0"/>
            <a:t>Dimension Report</a:t>
          </a:r>
          <a:endParaRPr lang="en-IN" dirty="0"/>
        </a:p>
      </dgm:t>
    </dgm:pt>
    <dgm:pt modelId="{079AE400-DAAA-46A9-8A68-DBF947E19067}" type="parTrans" cxnId="{F2006FF3-9130-4D74-B247-1CEAF6846E1B}">
      <dgm:prSet/>
      <dgm:spPr/>
      <dgm:t>
        <a:bodyPr/>
        <a:lstStyle/>
        <a:p>
          <a:endParaRPr lang="en-IN"/>
        </a:p>
      </dgm:t>
    </dgm:pt>
    <dgm:pt modelId="{9FE6095D-2381-4CAA-A197-8F378A5ACAC5}" type="sibTrans" cxnId="{F2006FF3-9130-4D74-B247-1CEAF6846E1B}">
      <dgm:prSet/>
      <dgm:spPr/>
      <dgm:t>
        <a:bodyPr/>
        <a:lstStyle/>
        <a:p>
          <a:endParaRPr lang="en-IN"/>
        </a:p>
      </dgm:t>
    </dgm:pt>
    <dgm:pt modelId="{E9566DCC-53D1-49F6-918A-2CE79745A599}">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DP Test Report</a:t>
          </a:r>
          <a:endParaRPr lang="en-IN" dirty="0"/>
        </a:p>
      </dgm:t>
    </dgm:pt>
    <dgm:pt modelId="{70ED438F-F842-4291-9369-219CC66CB721}" type="parTrans" cxnId="{8A77001D-CE3C-445A-91DB-64AD14D22A73}">
      <dgm:prSet/>
      <dgm:spPr/>
      <dgm:t>
        <a:bodyPr/>
        <a:lstStyle/>
        <a:p>
          <a:endParaRPr lang="en-IN"/>
        </a:p>
      </dgm:t>
    </dgm:pt>
    <dgm:pt modelId="{44B79E22-8A51-4B33-9BFB-6038ECDB6F23}" type="sibTrans" cxnId="{8A77001D-CE3C-445A-91DB-64AD14D22A73}">
      <dgm:prSet/>
      <dgm:spPr/>
      <dgm:t>
        <a:bodyPr/>
        <a:lstStyle/>
        <a:p>
          <a:endParaRPr lang="en-IN"/>
        </a:p>
      </dgm:t>
    </dgm:pt>
    <dgm:pt modelId="{6429ACC8-4604-40AF-B385-09F9BDE8CE4B}">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DFT Test Report</a:t>
          </a:r>
          <a:endParaRPr lang="en-IN" dirty="0"/>
        </a:p>
      </dgm:t>
    </dgm:pt>
    <dgm:pt modelId="{23A1C532-B38D-455B-8FAE-4A4A75A3D414}" type="parTrans" cxnId="{B074D303-7A15-4117-B942-CDE025AC6AFC}">
      <dgm:prSet/>
      <dgm:spPr/>
      <dgm:t>
        <a:bodyPr/>
        <a:lstStyle/>
        <a:p>
          <a:endParaRPr lang="en-IN"/>
        </a:p>
      </dgm:t>
    </dgm:pt>
    <dgm:pt modelId="{FD07B45A-B7DC-401C-BFDB-49CE6449A03D}" type="sibTrans" cxnId="{B074D303-7A15-4117-B942-CDE025AC6AFC}">
      <dgm:prSet/>
      <dgm:spPr/>
      <dgm:t>
        <a:bodyPr/>
        <a:lstStyle/>
        <a:p>
          <a:endParaRPr lang="en-IN"/>
        </a:p>
      </dgm:t>
    </dgm:pt>
    <dgm:pt modelId="{A71A1083-2BF6-4A55-A712-9FAF32A0FB30}">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t>WFT Test Report</a:t>
          </a:r>
          <a:endParaRPr lang="en-IN" dirty="0"/>
        </a:p>
      </dgm:t>
    </dgm:pt>
    <dgm:pt modelId="{72EB08FD-F41A-4786-A8DE-BAC5EE41827C}" type="parTrans" cxnId="{6A75A90F-68FE-4E8C-A2C7-8C5B2BD35DBC}">
      <dgm:prSet/>
      <dgm:spPr/>
      <dgm:t>
        <a:bodyPr/>
        <a:lstStyle/>
        <a:p>
          <a:endParaRPr lang="en-IN"/>
        </a:p>
      </dgm:t>
    </dgm:pt>
    <dgm:pt modelId="{167CEDFA-D6DC-4684-89FE-06E0630C5A45}" type="sibTrans" cxnId="{6A75A90F-68FE-4E8C-A2C7-8C5B2BD35DBC}">
      <dgm:prSet/>
      <dgm:spPr/>
      <dgm:t>
        <a:bodyPr/>
        <a:lstStyle/>
        <a:p>
          <a:endParaRPr lang="en-IN"/>
        </a:p>
      </dgm:t>
    </dgm:pt>
    <dgm:pt modelId="{3D07A165-3172-4942-85D5-E7BF47EC3D88}">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a:t>Radiography Report</a:t>
          </a:r>
          <a:endParaRPr lang="en-IN" dirty="0"/>
        </a:p>
      </dgm:t>
    </dgm:pt>
    <dgm:pt modelId="{8E0ABF71-BC97-4030-AA9A-6F15B5A9C92E}" type="parTrans" cxnId="{02987223-366F-44A8-BD04-4B2F82F5DA21}">
      <dgm:prSet/>
      <dgm:spPr/>
      <dgm:t>
        <a:bodyPr/>
        <a:lstStyle/>
        <a:p>
          <a:endParaRPr lang="en-IN"/>
        </a:p>
      </dgm:t>
    </dgm:pt>
    <dgm:pt modelId="{A9EEC6FE-20DF-4096-8F2E-E6B64D09D192}" type="sibTrans" cxnId="{02987223-366F-44A8-BD04-4B2F82F5DA21}">
      <dgm:prSet/>
      <dgm:spPr/>
      <dgm:t>
        <a:bodyPr/>
        <a:lstStyle/>
        <a:p>
          <a:endParaRPr lang="en-IN"/>
        </a:p>
      </dgm:t>
    </dgm:pt>
    <dgm:pt modelId="{02AAE96B-BAB9-402B-83FC-2F4BD27B59E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UT Weld Report</a:t>
          </a:r>
          <a:endParaRPr lang="en-IN" dirty="0"/>
        </a:p>
      </dgm:t>
    </dgm:pt>
    <dgm:pt modelId="{DB40508B-40A9-426E-B7E2-C91AE74DFCED}" type="parTrans" cxnId="{54205471-0FB4-4562-BC27-814D8A811CD0}">
      <dgm:prSet/>
      <dgm:spPr/>
      <dgm:t>
        <a:bodyPr/>
        <a:lstStyle/>
        <a:p>
          <a:endParaRPr lang="en-IN"/>
        </a:p>
      </dgm:t>
    </dgm:pt>
    <dgm:pt modelId="{79EDF6DB-D2E3-42A1-A759-FD21686F4468}" type="sibTrans" cxnId="{54205471-0FB4-4562-BC27-814D8A811CD0}">
      <dgm:prSet/>
      <dgm:spPr/>
      <dgm:t>
        <a:bodyPr/>
        <a:lstStyle/>
        <a:p>
          <a:endParaRPr lang="en-IN"/>
        </a:p>
      </dgm:t>
    </dgm:pt>
    <dgm:pt modelId="{096440AA-272D-429A-87AA-2D3A560F9B0E}" type="pres">
      <dgm:prSet presAssocID="{8B5BF0D3-A07A-4BCA-AE57-5FD294E2624A}" presName="Name0" presStyleCnt="0">
        <dgm:presLayoutVars>
          <dgm:chMax val="1"/>
          <dgm:chPref val="1"/>
          <dgm:dir/>
          <dgm:animOne val="branch"/>
          <dgm:animLvl val="lvl"/>
        </dgm:presLayoutVars>
      </dgm:prSet>
      <dgm:spPr/>
      <dgm:t>
        <a:bodyPr/>
        <a:lstStyle/>
        <a:p>
          <a:endParaRPr lang="en-US"/>
        </a:p>
      </dgm:t>
    </dgm:pt>
    <dgm:pt modelId="{C4DA4F83-18E5-4D98-B343-3374AFAEB14D}" type="pres">
      <dgm:prSet presAssocID="{8563E52D-B913-4574-AE54-5639F7372BDC}" presName="Parent" presStyleLbl="node0" presStyleIdx="0" presStyleCnt="1">
        <dgm:presLayoutVars>
          <dgm:chMax val="6"/>
          <dgm:chPref val="6"/>
        </dgm:presLayoutVars>
      </dgm:prSet>
      <dgm:spPr/>
      <dgm:t>
        <a:bodyPr/>
        <a:lstStyle/>
        <a:p>
          <a:endParaRPr lang="en-US"/>
        </a:p>
      </dgm:t>
    </dgm:pt>
    <dgm:pt modelId="{24866291-ECDF-4973-950D-46B596E73621}" type="pres">
      <dgm:prSet presAssocID="{195877E0-5A3D-4965-BCB5-64D03696DEB3}" presName="Accent1" presStyleCnt="0"/>
      <dgm:spPr/>
    </dgm:pt>
    <dgm:pt modelId="{3EB3CD87-BB09-40F5-B796-4FCBE57E219A}" type="pres">
      <dgm:prSet presAssocID="{195877E0-5A3D-4965-BCB5-64D03696DEB3}" presName="Accent" presStyleLbl="bgShp" presStyleIdx="0" presStyleCnt="6"/>
      <dgm:spPr/>
    </dgm:pt>
    <dgm:pt modelId="{B989CAB4-3F5D-4B66-83F4-940985B11F04}" type="pres">
      <dgm:prSet presAssocID="{195877E0-5A3D-4965-BCB5-64D03696DEB3}" presName="Child1" presStyleLbl="node1" presStyleIdx="0" presStyleCnt="6">
        <dgm:presLayoutVars>
          <dgm:chMax val="0"/>
          <dgm:chPref val="0"/>
          <dgm:bulletEnabled val="1"/>
        </dgm:presLayoutVars>
      </dgm:prSet>
      <dgm:spPr/>
      <dgm:t>
        <a:bodyPr/>
        <a:lstStyle/>
        <a:p>
          <a:endParaRPr lang="en-US"/>
        </a:p>
      </dgm:t>
    </dgm:pt>
    <dgm:pt modelId="{1DB960E0-C098-43FF-BB49-96838CA6A982}" type="pres">
      <dgm:prSet presAssocID="{E9566DCC-53D1-49F6-918A-2CE79745A599}" presName="Accent2" presStyleCnt="0"/>
      <dgm:spPr/>
    </dgm:pt>
    <dgm:pt modelId="{E8D2BAE9-47F7-4BD3-86C2-154A846978E2}" type="pres">
      <dgm:prSet presAssocID="{E9566DCC-53D1-49F6-918A-2CE79745A599}" presName="Accent" presStyleLbl="bgShp" presStyleIdx="1" presStyleCnt="6"/>
      <dgm:spPr/>
    </dgm:pt>
    <dgm:pt modelId="{176BF484-FDF5-4105-BF26-01387A98E2B3}" type="pres">
      <dgm:prSet presAssocID="{E9566DCC-53D1-49F6-918A-2CE79745A599}" presName="Child2" presStyleLbl="node1" presStyleIdx="1" presStyleCnt="6">
        <dgm:presLayoutVars>
          <dgm:chMax val="0"/>
          <dgm:chPref val="0"/>
          <dgm:bulletEnabled val="1"/>
        </dgm:presLayoutVars>
      </dgm:prSet>
      <dgm:spPr/>
      <dgm:t>
        <a:bodyPr/>
        <a:lstStyle/>
        <a:p>
          <a:endParaRPr lang="en-US"/>
        </a:p>
      </dgm:t>
    </dgm:pt>
    <dgm:pt modelId="{ED6C51E7-AE03-48B7-A701-2C4C047D29E2}" type="pres">
      <dgm:prSet presAssocID="{6429ACC8-4604-40AF-B385-09F9BDE8CE4B}" presName="Accent3" presStyleCnt="0"/>
      <dgm:spPr/>
    </dgm:pt>
    <dgm:pt modelId="{0A4E8B8E-04A0-4D3E-9DBB-B19C76F3BBD1}" type="pres">
      <dgm:prSet presAssocID="{6429ACC8-4604-40AF-B385-09F9BDE8CE4B}" presName="Accent" presStyleLbl="bgShp" presStyleIdx="2" presStyleCnt="6"/>
      <dgm:spPr/>
    </dgm:pt>
    <dgm:pt modelId="{B38A77C7-26A2-428C-B4ED-589CD9796EDF}" type="pres">
      <dgm:prSet presAssocID="{6429ACC8-4604-40AF-B385-09F9BDE8CE4B}" presName="Child3" presStyleLbl="node1" presStyleIdx="2" presStyleCnt="6">
        <dgm:presLayoutVars>
          <dgm:chMax val="0"/>
          <dgm:chPref val="0"/>
          <dgm:bulletEnabled val="1"/>
        </dgm:presLayoutVars>
      </dgm:prSet>
      <dgm:spPr/>
      <dgm:t>
        <a:bodyPr/>
        <a:lstStyle/>
        <a:p>
          <a:endParaRPr lang="en-US"/>
        </a:p>
      </dgm:t>
    </dgm:pt>
    <dgm:pt modelId="{79B3403D-E0B0-4495-A3CC-E46955E8D4B3}" type="pres">
      <dgm:prSet presAssocID="{A71A1083-2BF6-4A55-A712-9FAF32A0FB30}" presName="Accent4" presStyleCnt="0"/>
      <dgm:spPr/>
    </dgm:pt>
    <dgm:pt modelId="{45CA3977-637E-4ED8-8EEC-35476BCCF061}" type="pres">
      <dgm:prSet presAssocID="{A71A1083-2BF6-4A55-A712-9FAF32A0FB30}" presName="Accent" presStyleLbl="bgShp" presStyleIdx="3" presStyleCnt="6"/>
      <dgm:spPr/>
    </dgm:pt>
    <dgm:pt modelId="{D6908681-8674-421E-85B8-056140A1DB61}" type="pres">
      <dgm:prSet presAssocID="{A71A1083-2BF6-4A55-A712-9FAF32A0FB30}" presName="Child4" presStyleLbl="node1" presStyleIdx="3" presStyleCnt="6">
        <dgm:presLayoutVars>
          <dgm:chMax val="0"/>
          <dgm:chPref val="0"/>
          <dgm:bulletEnabled val="1"/>
        </dgm:presLayoutVars>
      </dgm:prSet>
      <dgm:spPr/>
      <dgm:t>
        <a:bodyPr/>
        <a:lstStyle/>
        <a:p>
          <a:endParaRPr lang="en-US"/>
        </a:p>
      </dgm:t>
    </dgm:pt>
    <dgm:pt modelId="{A7411D8E-C012-446A-B997-639952DEAE5D}" type="pres">
      <dgm:prSet presAssocID="{3D07A165-3172-4942-85D5-E7BF47EC3D88}" presName="Accent5" presStyleCnt="0"/>
      <dgm:spPr/>
    </dgm:pt>
    <dgm:pt modelId="{407F22B5-9FAE-4844-96D2-13DB18344963}" type="pres">
      <dgm:prSet presAssocID="{3D07A165-3172-4942-85D5-E7BF47EC3D88}" presName="Accent" presStyleLbl="bgShp" presStyleIdx="4" presStyleCnt="6"/>
      <dgm:spPr/>
    </dgm:pt>
    <dgm:pt modelId="{3696A678-821A-47D3-B213-53C4E7CF0B42}" type="pres">
      <dgm:prSet presAssocID="{3D07A165-3172-4942-85D5-E7BF47EC3D88}" presName="Child5" presStyleLbl="node1" presStyleIdx="4" presStyleCnt="6">
        <dgm:presLayoutVars>
          <dgm:chMax val="0"/>
          <dgm:chPref val="0"/>
          <dgm:bulletEnabled val="1"/>
        </dgm:presLayoutVars>
      </dgm:prSet>
      <dgm:spPr/>
      <dgm:t>
        <a:bodyPr/>
        <a:lstStyle/>
        <a:p>
          <a:endParaRPr lang="en-US"/>
        </a:p>
      </dgm:t>
    </dgm:pt>
    <dgm:pt modelId="{1F392B58-733A-49EA-A350-FF7706F5BEAB}" type="pres">
      <dgm:prSet presAssocID="{02AAE96B-BAB9-402B-83FC-2F4BD27B59E6}" presName="Accent6" presStyleCnt="0"/>
      <dgm:spPr/>
    </dgm:pt>
    <dgm:pt modelId="{CB919933-4F53-4342-A5D9-8EB070EF9C4A}" type="pres">
      <dgm:prSet presAssocID="{02AAE96B-BAB9-402B-83FC-2F4BD27B59E6}" presName="Accent" presStyleLbl="bgShp" presStyleIdx="5" presStyleCnt="6"/>
      <dgm:spPr/>
    </dgm:pt>
    <dgm:pt modelId="{EDFD14C3-48FE-4CFC-871C-671091E986A7}" type="pres">
      <dgm:prSet presAssocID="{02AAE96B-BAB9-402B-83FC-2F4BD27B59E6}" presName="Child6" presStyleLbl="node1" presStyleIdx="5" presStyleCnt="6">
        <dgm:presLayoutVars>
          <dgm:chMax val="0"/>
          <dgm:chPref val="0"/>
          <dgm:bulletEnabled val="1"/>
        </dgm:presLayoutVars>
      </dgm:prSet>
      <dgm:spPr/>
      <dgm:t>
        <a:bodyPr/>
        <a:lstStyle/>
        <a:p>
          <a:endParaRPr lang="en-US"/>
        </a:p>
      </dgm:t>
    </dgm:pt>
  </dgm:ptLst>
  <dgm:cxnLst>
    <dgm:cxn modelId="{54205471-0FB4-4562-BC27-814D8A811CD0}" srcId="{8563E52D-B913-4574-AE54-5639F7372BDC}" destId="{02AAE96B-BAB9-402B-83FC-2F4BD27B59E6}" srcOrd="5" destOrd="0" parTransId="{DB40508B-40A9-426E-B7E2-C91AE74DFCED}" sibTransId="{79EDF6DB-D2E3-42A1-A759-FD21686F4468}"/>
    <dgm:cxn modelId="{B074D303-7A15-4117-B942-CDE025AC6AFC}" srcId="{8563E52D-B913-4574-AE54-5639F7372BDC}" destId="{6429ACC8-4604-40AF-B385-09F9BDE8CE4B}" srcOrd="2" destOrd="0" parTransId="{23A1C532-B38D-455B-8FAE-4A4A75A3D414}" sibTransId="{FD07B45A-B7DC-401C-BFDB-49CE6449A03D}"/>
    <dgm:cxn modelId="{02987223-366F-44A8-BD04-4B2F82F5DA21}" srcId="{8563E52D-B913-4574-AE54-5639F7372BDC}" destId="{3D07A165-3172-4942-85D5-E7BF47EC3D88}" srcOrd="4" destOrd="0" parTransId="{8E0ABF71-BC97-4030-AA9A-6F15B5A9C92E}" sibTransId="{A9EEC6FE-20DF-4096-8F2E-E6B64D09D192}"/>
    <dgm:cxn modelId="{A509E21D-3098-43F5-8EAB-4AD8AE4697D2}" type="presOf" srcId="{E9566DCC-53D1-49F6-918A-2CE79745A599}" destId="{176BF484-FDF5-4105-BF26-01387A98E2B3}" srcOrd="0" destOrd="0" presId="urn:microsoft.com/office/officeart/2011/layout/HexagonRadial"/>
    <dgm:cxn modelId="{03817002-68F7-4CFE-A565-A2C10339A431}" type="presOf" srcId="{195877E0-5A3D-4965-BCB5-64D03696DEB3}" destId="{B989CAB4-3F5D-4B66-83F4-940985B11F04}" srcOrd="0" destOrd="0" presId="urn:microsoft.com/office/officeart/2011/layout/HexagonRadial"/>
    <dgm:cxn modelId="{CF4D5578-DFE1-426C-BB22-08921F36CB13}" type="presOf" srcId="{02AAE96B-BAB9-402B-83FC-2F4BD27B59E6}" destId="{EDFD14C3-48FE-4CFC-871C-671091E986A7}" srcOrd="0" destOrd="0" presId="urn:microsoft.com/office/officeart/2011/layout/HexagonRadial"/>
    <dgm:cxn modelId="{4D79506B-A68B-4A76-9876-A6D7183BEF2D}" srcId="{8B5BF0D3-A07A-4BCA-AE57-5FD294E2624A}" destId="{8563E52D-B913-4574-AE54-5639F7372BDC}" srcOrd="0" destOrd="0" parTransId="{F1FC830C-ACE0-4BE5-8320-4CDFF90DE9F3}" sibTransId="{1D773CDE-5157-47F3-8A2D-45FC05B5F0E4}"/>
    <dgm:cxn modelId="{6A75A90F-68FE-4E8C-A2C7-8C5B2BD35DBC}" srcId="{8563E52D-B913-4574-AE54-5639F7372BDC}" destId="{A71A1083-2BF6-4A55-A712-9FAF32A0FB30}" srcOrd="3" destOrd="0" parTransId="{72EB08FD-F41A-4786-A8DE-BAC5EE41827C}" sibTransId="{167CEDFA-D6DC-4684-89FE-06E0630C5A45}"/>
    <dgm:cxn modelId="{04D17A5F-5C32-4A09-B521-58AB29F7774E}" type="presOf" srcId="{8B5BF0D3-A07A-4BCA-AE57-5FD294E2624A}" destId="{096440AA-272D-429A-87AA-2D3A560F9B0E}" srcOrd="0" destOrd="0" presId="urn:microsoft.com/office/officeart/2011/layout/HexagonRadial"/>
    <dgm:cxn modelId="{F2006FF3-9130-4D74-B247-1CEAF6846E1B}" srcId="{8563E52D-B913-4574-AE54-5639F7372BDC}" destId="{195877E0-5A3D-4965-BCB5-64D03696DEB3}" srcOrd="0" destOrd="0" parTransId="{079AE400-DAAA-46A9-8A68-DBF947E19067}" sibTransId="{9FE6095D-2381-4CAA-A197-8F378A5ACAC5}"/>
    <dgm:cxn modelId="{4B827FFD-FC79-4777-B79B-4FABE6615742}" type="presOf" srcId="{8563E52D-B913-4574-AE54-5639F7372BDC}" destId="{C4DA4F83-18E5-4D98-B343-3374AFAEB14D}" srcOrd="0" destOrd="0" presId="urn:microsoft.com/office/officeart/2011/layout/HexagonRadial"/>
    <dgm:cxn modelId="{78EBB58B-9BB3-4194-BB7F-68F9096489D2}" type="presOf" srcId="{A71A1083-2BF6-4A55-A712-9FAF32A0FB30}" destId="{D6908681-8674-421E-85B8-056140A1DB61}" srcOrd="0" destOrd="0" presId="urn:microsoft.com/office/officeart/2011/layout/HexagonRadial"/>
    <dgm:cxn modelId="{C1F756F4-69FB-4937-980D-2CEE12C68CF1}" type="presOf" srcId="{6429ACC8-4604-40AF-B385-09F9BDE8CE4B}" destId="{B38A77C7-26A2-428C-B4ED-589CD9796EDF}" srcOrd="0" destOrd="0" presId="urn:microsoft.com/office/officeart/2011/layout/HexagonRadial"/>
    <dgm:cxn modelId="{8A77001D-CE3C-445A-91DB-64AD14D22A73}" srcId="{8563E52D-B913-4574-AE54-5639F7372BDC}" destId="{E9566DCC-53D1-49F6-918A-2CE79745A599}" srcOrd="1" destOrd="0" parTransId="{70ED438F-F842-4291-9369-219CC66CB721}" sibTransId="{44B79E22-8A51-4B33-9BFB-6038ECDB6F23}"/>
    <dgm:cxn modelId="{73D8F7A2-E3A5-4517-B96C-B012BE2E380B}" type="presOf" srcId="{3D07A165-3172-4942-85D5-E7BF47EC3D88}" destId="{3696A678-821A-47D3-B213-53C4E7CF0B42}" srcOrd="0" destOrd="0" presId="urn:microsoft.com/office/officeart/2011/layout/HexagonRadial"/>
    <dgm:cxn modelId="{783B8555-E817-4DDC-8383-BFD7427228AA}" type="presParOf" srcId="{096440AA-272D-429A-87AA-2D3A560F9B0E}" destId="{C4DA4F83-18E5-4D98-B343-3374AFAEB14D}" srcOrd="0" destOrd="0" presId="urn:microsoft.com/office/officeart/2011/layout/HexagonRadial"/>
    <dgm:cxn modelId="{29A2DBE6-F77D-447E-9EEB-3986C8ADEC1C}" type="presParOf" srcId="{096440AA-272D-429A-87AA-2D3A560F9B0E}" destId="{24866291-ECDF-4973-950D-46B596E73621}" srcOrd="1" destOrd="0" presId="urn:microsoft.com/office/officeart/2011/layout/HexagonRadial"/>
    <dgm:cxn modelId="{154CC3D2-AD51-4108-B5EF-90F596D27F08}" type="presParOf" srcId="{24866291-ECDF-4973-950D-46B596E73621}" destId="{3EB3CD87-BB09-40F5-B796-4FCBE57E219A}" srcOrd="0" destOrd="0" presId="urn:microsoft.com/office/officeart/2011/layout/HexagonRadial"/>
    <dgm:cxn modelId="{3FC7CCAE-F654-4E5C-8A6A-A60CF942117D}" type="presParOf" srcId="{096440AA-272D-429A-87AA-2D3A560F9B0E}" destId="{B989CAB4-3F5D-4B66-83F4-940985B11F04}" srcOrd="2" destOrd="0" presId="urn:microsoft.com/office/officeart/2011/layout/HexagonRadial"/>
    <dgm:cxn modelId="{42057ECA-E188-4A85-B1C7-882A4D4820ED}" type="presParOf" srcId="{096440AA-272D-429A-87AA-2D3A560F9B0E}" destId="{1DB960E0-C098-43FF-BB49-96838CA6A982}" srcOrd="3" destOrd="0" presId="urn:microsoft.com/office/officeart/2011/layout/HexagonRadial"/>
    <dgm:cxn modelId="{8C81FCA0-C258-4C85-A6CC-ADB67BA55AD3}" type="presParOf" srcId="{1DB960E0-C098-43FF-BB49-96838CA6A982}" destId="{E8D2BAE9-47F7-4BD3-86C2-154A846978E2}" srcOrd="0" destOrd="0" presId="urn:microsoft.com/office/officeart/2011/layout/HexagonRadial"/>
    <dgm:cxn modelId="{59A703B3-05C2-43C3-9269-7BA3115FD019}" type="presParOf" srcId="{096440AA-272D-429A-87AA-2D3A560F9B0E}" destId="{176BF484-FDF5-4105-BF26-01387A98E2B3}" srcOrd="4" destOrd="0" presId="urn:microsoft.com/office/officeart/2011/layout/HexagonRadial"/>
    <dgm:cxn modelId="{5132A030-2D90-4B8C-9F64-624DB6D22A1D}" type="presParOf" srcId="{096440AA-272D-429A-87AA-2D3A560F9B0E}" destId="{ED6C51E7-AE03-48B7-A701-2C4C047D29E2}" srcOrd="5" destOrd="0" presId="urn:microsoft.com/office/officeart/2011/layout/HexagonRadial"/>
    <dgm:cxn modelId="{C1263E60-6AD9-4887-8F97-7FEEF8DC7B20}" type="presParOf" srcId="{ED6C51E7-AE03-48B7-A701-2C4C047D29E2}" destId="{0A4E8B8E-04A0-4D3E-9DBB-B19C76F3BBD1}" srcOrd="0" destOrd="0" presId="urn:microsoft.com/office/officeart/2011/layout/HexagonRadial"/>
    <dgm:cxn modelId="{DD857A00-3673-439D-9E02-DB9D51DE347F}" type="presParOf" srcId="{096440AA-272D-429A-87AA-2D3A560F9B0E}" destId="{B38A77C7-26A2-428C-B4ED-589CD9796EDF}" srcOrd="6" destOrd="0" presId="urn:microsoft.com/office/officeart/2011/layout/HexagonRadial"/>
    <dgm:cxn modelId="{48E46F99-DF96-4683-A50B-60AFA7CCB66F}" type="presParOf" srcId="{096440AA-272D-429A-87AA-2D3A560F9B0E}" destId="{79B3403D-E0B0-4495-A3CC-E46955E8D4B3}" srcOrd="7" destOrd="0" presId="urn:microsoft.com/office/officeart/2011/layout/HexagonRadial"/>
    <dgm:cxn modelId="{7A057DA1-2D93-4773-AEFA-2CAFBE787377}" type="presParOf" srcId="{79B3403D-E0B0-4495-A3CC-E46955E8D4B3}" destId="{45CA3977-637E-4ED8-8EEC-35476BCCF061}" srcOrd="0" destOrd="0" presId="urn:microsoft.com/office/officeart/2011/layout/HexagonRadial"/>
    <dgm:cxn modelId="{91D65DCD-3D8E-4BAD-A822-71F4BAE4EB95}" type="presParOf" srcId="{096440AA-272D-429A-87AA-2D3A560F9B0E}" destId="{D6908681-8674-421E-85B8-056140A1DB61}" srcOrd="8" destOrd="0" presId="urn:microsoft.com/office/officeart/2011/layout/HexagonRadial"/>
    <dgm:cxn modelId="{3750FB76-EC9E-4ED0-A752-F69CD9FB57FE}" type="presParOf" srcId="{096440AA-272D-429A-87AA-2D3A560F9B0E}" destId="{A7411D8E-C012-446A-B997-639952DEAE5D}" srcOrd="9" destOrd="0" presId="urn:microsoft.com/office/officeart/2011/layout/HexagonRadial"/>
    <dgm:cxn modelId="{9772D7C7-470F-4D45-925D-1B8527FDA4B9}" type="presParOf" srcId="{A7411D8E-C012-446A-B997-639952DEAE5D}" destId="{407F22B5-9FAE-4844-96D2-13DB18344963}" srcOrd="0" destOrd="0" presId="urn:microsoft.com/office/officeart/2011/layout/HexagonRadial"/>
    <dgm:cxn modelId="{2D4D4EBE-3162-4129-828D-B4F3874BFF59}" type="presParOf" srcId="{096440AA-272D-429A-87AA-2D3A560F9B0E}" destId="{3696A678-821A-47D3-B213-53C4E7CF0B42}" srcOrd="10" destOrd="0" presId="urn:microsoft.com/office/officeart/2011/layout/HexagonRadial"/>
    <dgm:cxn modelId="{075756BA-8AA2-49A7-A513-E842D6090B05}" type="presParOf" srcId="{096440AA-272D-429A-87AA-2D3A560F9B0E}" destId="{1F392B58-733A-49EA-A350-FF7706F5BEAB}" srcOrd="11" destOrd="0" presId="urn:microsoft.com/office/officeart/2011/layout/HexagonRadial"/>
    <dgm:cxn modelId="{960EFE02-5954-4922-BF1F-939110C70757}" type="presParOf" srcId="{1F392B58-733A-49EA-A350-FF7706F5BEAB}" destId="{CB919933-4F53-4342-A5D9-8EB070EF9C4A}" srcOrd="0" destOrd="0" presId="urn:microsoft.com/office/officeart/2011/layout/HexagonRadial"/>
    <dgm:cxn modelId="{5A5B9631-8091-427F-B216-71ADDD2E4CE6}" type="presParOf" srcId="{096440AA-272D-429A-87AA-2D3A560F9B0E}" destId="{EDFD14C3-48FE-4CFC-871C-671091E986A7}"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4F83-18E5-4D98-B343-3374AFAEB14D}">
      <dsp:nvSpPr>
        <dsp:cNvPr id="0" name=""/>
        <dsp:cNvSpPr/>
      </dsp:nvSpPr>
      <dsp:spPr>
        <a:xfrm>
          <a:off x="2503336" y="1631173"/>
          <a:ext cx="2073293" cy="1793482"/>
        </a:xfrm>
        <a:prstGeom prst="hexagon">
          <a:avLst>
            <a:gd name="adj" fmla="val 28570"/>
            <a:gd name="vf" fmla="val 11547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00"/>
              </a:solidFill>
            </a:rPr>
            <a:t>Regular Reports Available </a:t>
          </a:r>
          <a:endParaRPr lang="en-IN" sz="1600" kern="1200" dirty="0">
            <a:solidFill>
              <a:srgbClr val="FFFF00"/>
            </a:solidFill>
          </a:endParaRPr>
        </a:p>
      </dsp:txBody>
      <dsp:txXfrm>
        <a:off x="2846910" y="1928378"/>
        <a:ext cx="1386145" cy="1199072"/>
      </dsp:txXfrm>
    </dsp:sp>
    <dsp:sp modelId="{E8D2BAE9-47F7-4BD3-86C2-154A846978E2}">
      <dsp:nvSpPr>
        <dsp:cNvPr id="0" name=""/>
        <dsp:cNvSpPr/>
      </dsp:nvSpPr>
      <dsp:spPr>
        <a:xfrm>
          <a:off x="3801616" y="773113"/>
          <a:ext cx="782247" cy="67400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89CAB4-3F5D-4B66-83F4-940985B11F04}">
      <dsp:nvSpPr>
        <dsp:cNvPr id="0" name=""/>
        <dsp:cNvSpPr/>
      </dsp:nvSpPr>
      <dsp:spPr>
        <a:xfrm>
          <a:off x="2694316" y="0"/>
          <a:ext cx="1699048" cy="1469876"/>
        </a:xfrm>
        <a:prstGeom prst="hexagon">
          <a:avLst>
            <a:gd name="adj" fmla="val 2857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itchFamily="34" charset="0"/>
            <a:buNone/>
          </a:pPr>
          <a:r>
            <a:rPr lang="en-US" sz="1600" kern="1200" dirty="0"/>
            <a:t>Dimension Report</a:t>
          </a:r>
          <a:endParaRPr lang="en-IN" sz="1600" kern="1200" dirty="0"/>
        </a:p>
      </dsp:txBody>
      <dsp:txXfrm>
        <a:off x="2975885" y="243590"/>
        <a:ext cx="1135910" cy="982696"/>
      </dsp:txXfrm>
    </dsp:sp>
    <dsp:sp modelId="{0A4E8B8E-04A0-4D3E-9DBB-B19C76F3BBD1}">
      <dsp:nvSpPr>
        <dsp:cNvPr id="0" name=""/>
        <dsp:cNvSpPr/>
      </dsp:nvSpPr>
      <dsp:spPr>
        <a:xfrm>
          <a:off x="4714559" y="2033152"/>
          <a:ext cx="782247" cy="67400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6BF484-FDF5-4105-BF26-01387A98E2B3}">
      <dsp:nvSpPr>
        <dsp:cNvPr id="0" name=""/>
        <dsp:cNvSpPr/>
      </dsp:nvSpPr>
      <dsp:spPr>
        <a:xfrm>
          <a:off x="4252541" y="904072"/>
          <a:ext cx="1699048" cy="1469876"/>
        </a:xfrm>
        <a:prstGeom prst="hexagon">
          <a:avLst>
            <a:gd name="adj" fmla="val 28570"/>
            <a:gd name="vf" fmla="val 11547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DP Test Report</a:t>
          </a:r>
          <a:endParaRPr lang="en-IN" sz="1600" kern="1200" dirty="0"/>
        </a:p>
      </dsp:txBody>
      <dsp:txXfrm>
        <a:off x="4534110" y="1147662"/>
        <a:ext cx="1135910" cy="982696"/>
      </dsp:txXfrm>
    </dsp:sp>
    <dsp:sp modelId="{45CA3977-637E-4ED8-8EEC-35476BCCF061}">
      <dsp:nvSpPr>
        <dsp:cNvPr id="0" name=""/>
        <dsp:cNvSpPr/>
      </dsp:nvSpPr>
      <dsp:spPr>
        <a:xfrm>
          <a:off x="4080370" y="3455500"/>
          <a:ext cx="782247" cy="67400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8A77C7-26A2-428C-B4ED-589CD9796EDF}">
      <dsp:nvSpPr>
        <dsp:cNvPr id="0" name=""/>
        <dsp:cNvSpPr/>
      </dsp:nvSpPr>
      <dsp:spPr>
        <a:xfrm>
          <a:off x="4252541" y="2681374"/>
          <a:ext cx="1699048" cy="1469876"/>
        </a:xfrm>
        <a:prstGeom prst="hexagon">
          <a:avLst>
            <a:gd name="adj" fmla="val 28570"/>
            <a:gd name="vf" fmla="val 11547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DFT Test Report</a:t>
          </a:r>
          <a:endParaRPr lang="en-IN" sz="1600" kern="1200" dirty="0"/>
        </a:p>
      </dsp:txBody>
      <dsp:txXfrm>
        <a:off x="4534110" y="2924964"/>
        <a:ext cx="1135910" cy="982696"/>
      </dsp:txXfrm>
    </dsp:sp>
    <dsp:sp modelId="{407F22B5-9FAE-4844-96D2-13DB18344963}">
      <dsp:nvSpPr>
        <dsp:cNvPr id="0" name=""/>
        <dsp:cNvSpPr/>
      </dsp:nvSpPr>
      <dsp:spPr>
        <a:xfrm>
          <a:off x="2507194" y="3603145"/>
          <a:ext cx="782247" cy="67400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908681-8674-421E-85B8-056140A1DB61}">
      <dsp:nvSpPr>
        <dsp:cNvPr id="0" name=""/>
        <dsp:cNvSpPr/>
      </dsp:nvSpPr>
      <dsp:spPr>
        <a:xfrm>
          <a:off x="2694316" y="3586459"/>
          <a:ext cx="1699048" cy="1469876"/>
        </a:xfrm>
        <a:prstGeom prst="hexagon">
          <a:avLst>
            <a:gd name="adj" fmla="val 28570"/>
            <a:gd name="vf" fmla="val 1154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WFT Test Report</a:t>
          </a:r>
          <a:endParaRPr lang="en-IN" sz="1600" kern="1200" dirty="0"/>
        </a:p>
      </dsp:txBody>
      <dsp:txXfrm>
        <a:off x="2975885" y="3830049"/>
        <a:ext cx="1135910" cy="982696"/>
      </dsp:txXfrm>
    </dsp:sp>
    <dsp:sp modelId="{CB919933-4F53-4342-A5D9-8EB070EF9C4A}">
      <dsp:nvSpPr>
        <dsp:cNvPr id="0" name=""/>
        <dsp:cNvSpPr/>
      </dsp:nvSpPr>
      <dsp:spPr>
        <a:xfrm>
          <a:off x="1579300" y="2343611"/>
          <a:ext cx="782247" cy="67400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96A678-821A-47D3-B213-53C4E7CF0B42}">
      <dsp:nvSpPr>
        <dsp:cNvPr id="0" name=""/>
        <dsp:cNvSpPr/>
      </dsp:nvSpPr>
      <dsp:spPr>
        <a:xfrm>
          <a:off x="1128857" y="2682386"/>
          <a:ext cx="1699048" cy="1469876"/>
        </a:xfrm>
        <a:prstGeom prst="hexagon">
          <a:avLst>
            <a:gd name="adj" fmla="val 2857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Radiography Report</a:t>
          </a:r>
          <a:endParaRPr lang="en-IN" sz="1600" kern="1200" dirty="0"/>
        </a:p>
      </dsp:txBody>
      <dsp:txXfrm>
        <a:off x="1410426" y="2925976"/>
        <a:ext cx="1135910" cy="982696"/>
      </dsp:txXfrm>
    </dsp:sp>
    <dsp:sp modelId="{EDFD14C3-48FE-4CFC-871C-671091E986A7}">
      <dsp:nvSpPr>
        <dsp:cNvPr id="0" name=""/>
        <dsp:cNvSpPr/>
      </dsp:nvSpPr>
      <dsp:spPr>
        <a:xfrm>
          <a:off x="1128857" y="902050"/>
          <a:ext cx="1699048" cy="1469876"/>
        </a:xfrm>
        <a:prstGeom prst="hexagon">
          <a:avLst>
            <a:gd name="adj" fmla="val 28570"/>
            <a:gd name="vf" fmla="val 11547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UT Weld Report</a:t>
          </a:r>
          <a:endParaRPr lang="en-IN" sz="1600" kern="1200" dirty="0"/>
        </a:p>
      </dsp:txBody>
      <dsp:txXfrm>
        <a:off x="1410426" y="1145640"/>
        <a:ext cx="1135910" cy="98269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54BD04-8258-42CD-9EDB-615227048B9A}" type="datetimeFigureOut">
              <a:rPr lang="ru-RU" smtClean="0"/>
              <a:pPr/>
              <a:t>03.01.2020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8921D-B76B-453A-840D-B9FB1A1E68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BD04-8258-42CD-9EDB-615227048B9A}" type="datetimeFigureOut">
              <a:rPr lang="ru-RU" smtClean="0"/>
              <a:pPr/>
              <a:t>03.01.2020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8921D-B76B-453A-840D-B9FB1A1E68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nsthermalenergy.com/" TargetMode="External"/><Relationship Id="rId7" Type="http://schemas.openxmlformats.org/officeDocument/2006/relationships/hyperlink" Target="http://www.ng-sons.com/" TargetMode="Externa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hyperlink" Target="http://www.mdc-pl.com/" TargetMode="External"/><Relationship Id="rId5" Type="http://schemas.openxmlformats.org/officeDocument/2006/relationships/hyperlink" Target="http://www.monotech-engineers.com/" TargetMode="External"/><Relationship Id="rId4" Type="http://schemas.openxmlformats.org/officeDocument/2006/relationships/hyperlink" Target="http://www.nsterbo.com/"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68750" y="1340768"/>
            <a:ext cx="5112568" cy="1470025"/>
          </a:xfrm>
        </p:spPr>
        <p:txBody>
          <a:bodyPr>
            <a:normAutofit/>
          </a:bodyPr>
          <a:lstStyle/>
          <a:p>
            <a:pPr algn="r"/>
            <a:r>
              <a:rPr lang="en-US" sz="2400" dirty="0">
                <a:solidFill>
                  <a:srgbClr val="FFFF00"/>
                </a:solidFill>
                <a:latin typeface="Arial Rounded MT Bold" panose="020F0704030504030204" pitchFamily="34" charset="0"/>
              </a:rPr>
              <a:t>Monotech Engineers Pvt Ltd</a:t>
            </a:r>
            <a:r>
              <a:rPr lang="en-US" sz="2400" dirty="0">
                <a:solidFill>
                  <a:srgbClr val="FFFF00"/>
                </a:solidFill>
                <a:latin typeface="Bahnschrift" panose="020B0502040204020203" pitchFamily="34" charset="0"/>
              </a:rPr>
              <a:t/>
            </a:r>
            <a:br>
              <a:rPr lang="en-US" sz="2400" dirty="0">
                <a:solidFill>
                  <a:srgbClr val="FFFF00"/>
                </a:solidFill>
                <a:latin typeface="Bahnschrift" panose="020B0502040204020203" pitchFamily="34" charset="0"/>
              </a:rPr>
            </a:br>
            <a:r>
              <a:rPr lang="en-IN" sz="1800" dirty="0"/>
              <a:t> (An ISO 9001:2015 Company)</a:t>
            </a:r>
            <a:r>
              <a:rPr lang="en-US" sz="1800" dirty="0">
                <a:solidFill>
                  <a:srgbClr val="FFFF00"/>
                </a:solidFill>
                <a:latin typeface="Bahnschrift" panose="020B0502040204020203" pitchFamily="34" charset="0"/>
              </a:rPr>
              <a:t/>
            </a:r>
            <a:br>
              <a:rPr lang="en-US" sz="1800" dirty="0">
                <a:solidFill>
                  <a:srgbClr val="FFFF00"/>
                </a:solidFill>
                <a:latin typeface="Bahnschrift" panose="020B0502040204020203" pitchFamily="34" charset="0"/>
              </a:rPr>
            </a:br>
            <a:r>
              <a:rPr lang="en-US" sz="1800" dirty="0">
                <a:solidFill>
                  <a:srgbClr val="FFFF00"/>
                </a:solidFill>
                <a:latin typeface="Bahnschrift" panose="020B0502040204020203" pitchFamily="34" charset="0"/>
              </a:rPr>
              <a:t/>
            </a:r>
            <a:br>
              <a:rPr lang="en-US" sz="1800" dirty="0">
                <a:solidFill>
                  <a:srgbClr val="FFFF00"/>
                </a:solidFill>
                <a:latin typeface="Bahnschrift" panose="020B0502040204020203" pitchFamily="34" charset="0"/>
              </a:rPr>
            </a:br>
            <a:r>
              <a:rPr lang="en-US" sz="2400" dirty="0">
                <a:solidFill>
                  <a:srgbClr val="FFFF00"/>
                </a:solidFill>
                <a:latin typeface="Arial Rounded MT Bold" panose="020F0704030504030204" pitchFamily="34" charset="0"/>
              </a:rPr>
              <a:t>PEB Building solutions</a:t>
            </a:r>
            <a:endParaRPr lang="ru-RU" sz="2400" dirty="0">
              <a:solidFill>
                <a:srgbClr val="FFFF00"/>
              </a:solidFill>
              <a:latin typeface="Bahnschrift" panose="020B0502040204020203" pitchFamily="34" charset="0"/>
            </a:endParaRPr>
          </a:p>
        </p:txBody>
      </p:sp>
      <p:pic>
        <p:nvPicPr>
          <p:cNvPr id="4" name="Picture 2" descr="Picture 2">
            <a:extLst>
              <a:ext uri="{FF2B5EF4-FFF2-40B4-BE49-F238E27FC236}">
                <a16:creationId xmlns:a16="http://schemas.microsoft.com/office/drawing/2014/main" xmlns="" id="{60F67A2E-4837-4C89-9DCD-804AB143291F}"/>
              </a:ext>
            </a:extLst>
          </p:cNvPr>
          <p:cNvPicPr>
            <a:picLocks noChangeAspect="1"/>
          </p:cNvPicPr>
          <p:nvPr/>
        </p:nvPicPr>
        <p:blipFill>
          <a:blip r:embed="rId3"/>
          <a:stretch>
            <a:fillRect/>
          </a:stretch>
        </p:blipFill>
        <p:spPr>
          <a:xfrm>
            <a:off x="467544" y="5661248"/>
            <a:ext cx="3301206" cy="971550"/>
          </a:xfrm>
          <a:prstGeom prst="rect">
            <a:avLst/>
          </a:prstGeom>
          <a:ln w="12700">
            <a:miter lim="400000"/>
          </a:ln>
          <a:effectLst>
            <a:outerShdw blurRad="292100" dist="139700" dir="2700000" rotWithShape="0">
              <a:srgbClr val="333333">
                <a:alpha val="64999"/>
              </a:srgbClr>
            </a:outerShdw>
          </a:effectLst>
        </p:spPr>
      </p:pic>
      <p:pic>
        <p:nvPicPr>
          <p:cNvPr id="5" name="Picture 4"/>
          <p:cNvPicPr>
            <a:picLocks noChangeAspect="1" noChangeArrowheads="1"/>
          </p:cNvPicPr>
          <p:nvPr/>
        </p:nvPicPr>
        <p:blipFill>
          <a:blip r:embed="rId4"/>
          <a:srcRect/>
          <a:stretch>
            <a:fillRect/>
          </a:stretch>
        </p:blipFill>
        <p:spPr bwMode="auto">
          <a:xfrm>
            <a:off x="457200" y="5638800"/>
            <a:ext cx="3276600" cy="990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
            <a:extLst>
              <a:ext uri="{FF2B5EF4-FFF2-40B4-BE49-F238E27FC236}">
                <a16:creationId xmlns:a16="http://schemas.microsoft.com/office/drawing/2014/main" xmlns="" id="{32C36448-94B4-457A-A527-3C4F6A664B0F}"/>
              </a:ext>
            </a:extLst>
          </p:cNvPr>
          <p:cNvPicPr>
            <a:picLocks noChangeAspect="1"/>
          </p:cNvPicPr>
          <p:nvPr/>
        </p:nvPicPr>
        <p:blipFill>
          <a:blip r:embed="rId2" cstate="print"/>
          <a:stretch>
            <a:fillRect/>
          </a:stretch>
        </p:blipFill>
        <p:spPr>
          <a:xfrm>
            <a:off x="6876256" y="85988"/>
            <a:ext cx="2016224" cy="593378"/>
          </a:xfrm>
          <a:prstGeom prst="rect">
            <a:avLst/>
          </a:prstGeom>
          <a:ln w="12700">
            <a:miter lim="400000"/>
          </a:ln>
          <a:effectLst>
            <a:outerShdw blurRad="292100" dist="139700" dir="2700000" rotWithShape="0">
              <a:srgbClr val="333333">
                <a:alpha val="64999"/>
              </a:srgbClr>
            </a:outerShdw>
          </a:effectLst>
        </p:spPr>
      </p:pic>
      <p:sp>
        <p:nvSpPr>
          <p:cNvPr id="3" name="Rectangle 2">
            <a:extLst>
              <a:ext uri="{FF2B5EF4-FFF2-40B4-BE49-F238E27FC236}">
                <a16:creationId xmlns:a16="http://schemas.microsoft.com/office/drawing/2014/main" xmlns="" id="{D483D503-0223-4AF2-965C-A9D429DBFDA2}"/>
              </a:ext>
            </a:extLst>
          </p:cNvPr>
          <p:cNvSpPr/>
          <p:nvPr/>
        </p:nvSpPr>
        <p:spPr>
          <a:xfrm>
            <a:off x="3632448" y="1124744"/>
            <a:ext cx="1879104" cy="369332"/>
          </a:xfrm>
          <a:prstGeom prst="rect">
            <a:avLst/>
          </a:prstGeom>
        </p:spPr>
        <p:txBody>
          <a:bodyPr wrap="none">
            <a:spAutoFit/>
          </a:bodyPr>
          <a:lstStyle/>
          <a:p>
            <a:pPr algn="ctr"/>
            <a:r>
              <a:rPr lang="en-US" b="1" dirty="0">
                <a:solidFill>
                  <a:srgbClr val="002060"/>
                </a:solidFill>
              </a:rPr>
              <a:t>MAJOR PROJECTS</a:t>
            </a:r>
          </a:p>
        </p:txBody>
      </p:sp>
      <p:sp>
        <p:nvSpPr>
          <p:cNvPr id="4" name="Rectangle 3">
            <a:extLst>
              <a:ext uri="{FF2B5EF4-FFF2-40B4-BE49-F238E27FC236}">
                <a16:creationId xmlns:a16="http://schemas.microsoft.com/office/drawing/2014/main" xmlns="" id="{6A083CE8-7D8C-41C9-A93D-AE9C7F85C103}"/>
              </a:ext>
            </a:extLst>
          </p:cNvPr>
          <p:cNvSpPr/>
          <p:nvPr/>
        </p:nvSpPr>
        <p:spPr>
          <a:xfrm>
            <a:off x="611560" y="1511789"/>
            <a:ext cx="8280920" cy="6863417"/>
          </a:xfrm>
          <a:prstGeom prst="rect">
            <a:avLst/>
          </a:prstGeom>
        </p:spPr>
        <p:txBody>
          <a:bodyPr wrap="square">
            <a:spAutoFit/>
          </a:bodyPr>
          <a:lstStyle/>
          <a:p>
            <a:r>
              <a:rPr lang="en-US" b="1" dirty="0">
                <a:solidFill>
                  <a:srgbClr val="002060"/>
                </a:solidFill>
              </a:rPr>
              <a:t>4. MKC FOOD PROCESSING PLANT – 2014 – Project Cost  - 8.5 Cr.</a:t>
            </a:r>
            <a:endParaRPr lang="en-US" b="1" dirty="0">
              <a:solidFill>
                <a:schemeClr val="bg1"/>
              </a:solidFill>
            </a:endParaRPr>
          </a:p>
          <a:p>
            <a:pPr marL="285750" indent="-285750">
              <a:buFont typeface="Arial" panose="020B0604020202020204" pitchFamily="34" charset="0"/>
              <a:buChar char="•"/>
            </a:pPr>
            <a:r>
              <a:rPr lang="en-US" sz="1600" dirty="0">
                <a:solidFill>
                  <a:schemeClr val="bg1"/>
                </a:solidFill>
                <a:latin typeface="+mj-lt"/>
              </a:rPr>
              <a:t>Fully Automatic Food Processing Plant.</a:t>
            </a:r>
          </a:p>
          <a:p>
            <a:pPr marL="285750" indent="-285750">
              <a:buFont typeface="Arial" panose="020B0604020202020204" pitchFamily="34" charset="0"/>
              <a:buChar char="•"/>
            </a:pPr>
            <a:r>
              <a:rPr lang="en-US" sz="1600" dirty="0">
                <a:solidFill>
                  <a:schemeClr val="bg1"/>
                </a:solidFill>
                <a:latin typeface="+mj-lt"/>
              </a:rPr>
              <a:t> 700 MT Of Project  Project Area = 1,20,000 </a:t>
            </a:r>
            <a:r>
              <a:rPr lang="en-US" sz="1600" dirty="0" err="1">
                <a:solidFill>
                  <a:schemeClr val="bg1"/>
                </a:solidFill>
                <a:latin typeface="+mj-lt"/>
              </a:rPr>
              <a:t>Sqft</a:t>
            </a:r>
            <a:r>
              <a:rPr lang="en-US" sz="1600" dirty="0">
                <a:solidFill>
                  <a:schemeClr val="bg1"/>
                </a:solidFill>
                <a:latin typeface="+mj-lt"/>
              </a:rPr>
              <a:t> ( G+2 Building)</a:t>
            </a:r>
          </a:p>
          <a:p>
            <a:pPr marL="285750" indent="-285750">
              <a:buFont typeface="Arial" panose="020B0604020202020204" pitchFamily="34" charset="0"/>
              <a:buChar char="•"/>
            </a:pPr>
            <a:r>
              <a:rPr lang="en-US" sz="1600" dirty="0">
                <a:solidFill>
                  <a:schemeClr val="bg1"/>
                </a:solidFill>
                <a:latin typeface="+mj-lt"/>
              </a:rPr>
              <a:t> Completed In 5 Months</a:t>
            </a:r>
          </a:p>
          <a:p>
            <a:endParaRPr lang="en-US" sz="1600" dirty="0">
              <a:solidFill>
                <a:schemeClr val="bg1"/>
              </a:solidFill>
              <a:latin typeface="+mj-lt"/>
            </a:endParaRPr>
          </a:p>
          <a:p>
            <a:r>
              <a:rPr lang="en-US" dirty="0">
                <a:solidFill>
                  <a:srgbClr val="002060"/>
                </a:solidFill>
                <a:latin typeface="+mj-lt"/>
              </a:rPr>
              <a:t>5. </a:t>
            </a:r>
            <a:r>
              <a:rPr lang="en-US" b="1" dirty="0">
                <a:solidFill>
                  <a:srgbClr val="002060"/>
                </a:solidFill>
                <a:latin typeface="+mj-lt"/>
              </a:rPr>
              <a:t>FOOD GODOWNS – BIHAR GOVT.– 2015 – 17 – Project Cost  18 Cr.</a:t>
            </a:r>
          </a:p>
          <a:p>
            <a:pPr marL="285750" indent="-285750">
              <a:buFont typeface="Arial" panose="020B0604020202020204" pitchFamily="34" charset="0"/>
              <a:buChar char="•"/>
            </a:pPr>
            <a:r>
              <a:rPr lang="en-US" sz="1600" b="1" dirty="0">
                <a:solidFill>
                  <a:schemeClr val="bg1"/>
                </a:solidFill>
                <a:latin typeface="+mj-lt"/>
              </a:rPr>
              <a:t>1100 MT</a:t>
            </a:r>
            <a:r>
              <a:rPr lang="en-US" sz="1600" dirty="0">
                <a:solidFill>
                  <a:schemeClr val="bg1"/>
                </a:solidFill>
                <a:latin typeface="+mj-lt"/>
              </a:rPr>
              <a:t> Of various Projects.  Total Project Area    = 8,00,000 </a:t>
            </a:r>
            <a:r>
              <a:rPr lang="en-US" sz="1600" dirty="0" err="1">
                <a:solidFill>
                  <a:schemeClr val="bg1"/>
                </a:solidFill>
                <a:latin typeface="+mj-lt"/>
              </a:rPr>
              <a:t>sqft</a:t>
            </a:r>
            <a:endParaRPr lang="en-US" sz="1600" dirty="0">
              <a:solidFill>
                <a:schemeClr val="bg1"/>
              </a:solidFill>
              <a:latin typeface="+mj-lt"/>
            </a:endParaRPr>
          </a:p>
          <a:p>
            <a:pPr marL="285750" indent="-285750">
              <a:buFont typeface="Arial" panose="020B0604020202020204" pitchFamily="34" charset="0"/>
              <a:buChar char="•"/>
            </a:pPr>
            <a:r>
              <a:rPr lang="en-US" sz="1600" dirty="0">
                <a:solidFill>
                  <a:schemeClr val="bg1"/>
                </a:solidFill>
                <a:latin typeface="+mj-lt"/>
              </a:rPr>
              <a:t>15 warehouses</a:t>
            </a:r>
          </a:p>
          <a:p>
            <a:pPr>
              <a:buFont typeface="Arial" pitchFamily="34" charset="0"/>
              <a:buChar char="•"/>
            </a:pPr>
            <a:endParaRPr lang="en-US" sz="1600" dirty="0">
              <a:solidFill>
                <a:srgbClr val="002060"/>
              </a:solidFill>
              <a:latin typeface="+mj-lt"/>
            </a:endParaRPr>
          </a:p>
          <a:p>
            <a:r>
              <a:rPr lang="en-US" sz="1600" dirty="0">
                <a:solidFill>
                  <a:srgbClr val="002060"/>
                </a:solidFill>
                <a:latin typeface="+mj-lt"/>
              </a:rPr>
              <a:t>6. </a:t>
            </a:r>
            <a:r>
              <a:rPr lang="en-US" b="1" dirty="0">
                <a:solidFill>
                  <a:srgbClr val="002060"/>
                </a:solidFill>
                <a:latin typeface="+mj-lt"/>
              </a:rPr>
              <a:t>Dr. Rajendra Prasad University - BIHAR.– 2016 – Project Cost 4.5 Cr.</a:t>
            </a:r>
          </a:p>
          <a:p>
            <a:pPr marL="285750" indent="-285750">
              <a:buFont typeface="Arial" panose="020B0604020202020204" pitchFamily="34" charset="0"/>
              <a:buChar char="•"/>
            </a:pPr>
            <a:r>
              <a:rPr lang="en-US" sz="1600" b="1" dirty="0">
                <a:solidFill>
                  <a:schemeClr val="bg1"/>
                </a:solidFill>
                <a:latin typeface="+mj-lt"/>
              </a:rPr>
              <a:t>Area  12000 </a:t>
            </a:r>
            <a:r>
              <a:rPr lang="en-US" sz="1600" b="1" dirty="0" err="1">
                <a:solidFill>
                  <a:schemeClr val="bg1"/>
                </a:solidFill>
                <a:latin typeface="+mj-lt"/>
              </a:rPr>
              <a:t>Sq</a:t>
            </a:r>
            <a:r>
              <a:rPr lang="en-US" sz="1600" b="1" dirty="0">
                <a:solidFill>
                  <a:schemeClr val="bg1"/>
                </a:solidFill>
                <a:latin typeface="+mj-lt"/>
              </a:rPr>
              <a:t> Ft. Turn Key Project.</a:t>
            </a:r>
          </a:p>
          <a:p>
            <a:pPr>
              <a:buFont typeface="Arial" pitchFamily="34" charset="0"/>
              <a:buChar char="•"/>
            </a:pPr>
            <a:endParaRPr lang="en-US" b="1" dirty="0">
              <a:solidFill>
                <a:schemeClr val="bg1"/>
              </a:solidFill>
              <a:latin typeface="+mj-lt"/>
            </a:endParaRPr>
          </a:p>
          <a:p>
            <a:r>
              <a:rPr lang="en-US" b="1" dirty="0">
                <a:solidFill>
                  <a:schemeClr val="bg1"/>
                </a:solidFill>
                <a:latin typeface="+mj-lt"/>
              </a:rPr>
              <a:t>7. Cadbury Warehouse &amp; Food Processing – Project Cost – 8.0 Cr.</a:t>
            </a:r>
          </a:p>
          <a:p>
            <a:pPr marL="285750" indent="-285750">
              <a:buFont typeface="Arial" panose="020B0604020202020204" pitchFamily="34" charset="0"/>
              <a:buChar char="•"/>
            </a:pPr>
            <a:r>
              <a:rPr lang="en-US" sz="1600" b="1" dirty="0">
                <a:solidFill>
                  <a:schemeClr val="bg1"/>
                </a:solidFill>
                <a:latin typeface="+mj-lt"/>
              </a:rPr>
              <a:t>Turn Key Project – 300MT Steel </a:t>
            </a:r>
          </a:p>
          <a:p>
            <a:pPr marL="285750" indent="-285750">
              <a:buFont typeface="Arial" panose="020B0604020202020204" pitchFamily="34" charset="0"/>
              <a:buChar char="•"/>
            </a:pPr>
            <a:endParaRPr lang="en-US" sz="1600" b="1" dirty="0">
              <a:solidFill>
                <a:schemeClr val="bg1"/>
              </a:solidFill>
              <a:latin typeface="+mj-lt"/>
            </a:endParaRPr>
          </a:p>
          <a:p>
            <a:r>
              <a:rPr lang="en-US" b="1" dirty="0">
                <a:solidFill>
                  <a:srgbClr val="002060"/>
                </a:solidFill>
                <a:latin typeface="+mj-lt"/>
              </a:rPr>
              <a:t>8. NIIT Technologies, GR. NOIDA – 2017 – Project Cost – 11 Cr.</a:t>
            </a:r>
          </a:p>
          <a:p>
            <a:pPr marL="285750" indent="-285750">
              <a:buFont typeface="Arial" panose="020B0604020202020204" pitchFamily="34" charset="0"/>
              <a:buChar char="•"/>
            </a:pPr>
            <a:r>
              <a:rPr lang="en-US" b="1" dirty="0">
                <a:solidFill>
                  <a:schemeClr val="bg1"/>
                </a:solidFill>
                <a:latin typeface="+mj-lt"/>
              </a:rPr>
              <a:t>Turn Key Project – 200MT Steel</a:t>
            </a:r>
          </a:p>
          <a:p>
            <a:endParaRPr lang="en-US" sz="1600" b="1" dirty="0">
              <a:solidFill>
                <a:schemeClr val="bg1"/>
              </a:solidFill>
              <a:latin typeface="+mj-lt"/>
            </a:endParaRPr>
          </a:p>
          <a:p>
            <a:pPr>
              <a:buFont typeface="Arial" pitchFamily="34" charset="0"/>
              <a:buChar char="•"/>
            </a:pPr>
            <a:endParaRPr lang="en-US" sz="1600" dirty="0">
              <a:solidFill>
                <a:schemeClr val="bg1"/>
              </a:solidFill>
              <a:latin typeface="+mj-lt"/>
            </a:endParaRPr>
          </a:p>
          <a:p>
            <a:r>
              <a:rPr lang="en-US" sz="1600" dirty="0">
                <a:solidFill>
                  <a:schemeClr val="bg1"/>
                </a:solidFill>
                <a:latin typeface="+mj-lt"/>
              </a:rPr>
              <a:t> </a:t>
            </a:r>
          </a:p>
          <a:p>
            <a:endParaRPr lang="en-US" b="1" dirty="0">
              <a:solidFill>
                <a:srgbClr val="002060"/>
              </a:solidFill>
              <a:latin typeface="+mj-lt"/>
            </a:endParaRPr>
          </a:p>
          <a:p>
            <a:endParaRPr lang="en-US" sz="1600" dirty="0">
              <a:solidFill>
                <a:schemeClr val="bg1"/>
              </a:solidFill>
              <a:latin typeface="+mj-lt"/>
            </a:endParaRPr>
          </a:p>
          <a:p>
            <a:r>
              <a:rPr lang="en-US" dirty="0">
                <a:solidFill>
                  <a:schemeClr val="bg1"/>
                </a:solidFill>
              </a:rPr>
              <a:t>  </a:t>
            </a:r>
          </a:p>
          <a:p>
            <a:endParaRPr lang="en-US" b="1" dirty="0">
              <a:solidFill>
                <a:schemeClr val="bg1"/>
              </a:solidFill>
            </a:endParaRPr>
          </a:p>
          <a:p>
            <a:endParaRPr lang="en-US" b="1" dirty="0">
              <a:solidFill>
                <a:schemeClr val="bg1"/>
              </a:solidFill>
            </a:endParaRPr>
          </a:p>
          <a:p>
            <a:endParaRPr lang="en-US" b="1" u="sng" dirty="0">
              <a:solidFill>
                <a:schemeClr val="bg1"/>
              </a:solidFill>
            </a:endParaRPr>
          </a:p>
        </p:txBody>
      </p:sp>
      <p:pic>
        <p:nvPicPr>
          <p:cNvPr id="5" name="Picture 4"/>
          <p:cNvPicPr>
            <a:picLocks noChangeAspect="1" noChangeArrowheads="1"/>
          </p:cNvPicPr>
          <p:nvPr/>
        </p:nvPicPr>
        <p:blipFill>
          <a:blip r:embed="rId3"/>
          <a:srcRect/>
          <a:stretch>
            <a:fillRect/>
          </a:stretch>
        </p:blipFill>
        <p:spPr bwMode="auto">
          <a:xfrm>
            <a:off x="6324600" y="0"/>
            <a:ext cx="2819400" cy="852377"/>
          </a:xfrm>
          <a:prstGeom prst="rect">
            <a:avLst/>
          </a:prstGeom>
          <a:noFill/>
          <a:ln w="9525">
            <a:noFill/>
            <a:miter lim="800000"/>
            <a:headEnd/>
            <a:tailEnd/>
          </a:ln>
          <a:effectLst/>
        </p:spPr>
      </p:pic>
    </p:spTree>
    <p:extLst>
      <p:ext uri="{BB962C8B-B14F-4D97-AF65-F5344CB8AC3E}">
        <p14:creationId xmlns:p14="http://schemas.microsoft.com/office/powerpoint/2010/main" xmlns="" val="205888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
            <a:extLst>
              <a:ext uri="{FF2B5EF4-FFF2-40B4-BE49-F238E27FC236}">
                <a16:creationId xmlns:a16="http://schemas.microsoft.com/office/drawing/2014/main" xmlns="" id="{F2279ADD-199C-4C4E-9E10-E7CE34AF3D22}"/>
              </a:ext>
            </a:extLst>
          </p:cNvPr>
          <p:cNvPicPr>
            <a:picLocks noChangeAspect="1"/>
          </p:cNvPicPr>
          <p:nvPr/>
        </p:nvPicPr>
        <p:blipFill>
          <a:blip r:embed="rId2"/>
          <a:stretch>
            <a:fillRect/>
          </a:stretch>
        </p:blipFill>
        <p:spPr>
          <a:xfrm>
            <a:off x="3128599" y="610414"/>
            <a:ext cx="3107944" cy="914673"/>
          </a:xfrm>
          <a:prstGeom prst="rect">
            <a:avLst/>
          </a:prstGeom>
          <a:ln/>
        </p:spPr>
        <p:style>
          <a:lnRef idx="0">
            <a:schemeClr val="dk1"/>
          </a:lnRef>
          <a:fillRef idx="3">
            <a:schemeClr val="dk1"/>
          </a:fillRef>
          <a:effectRef idx="3">
            <a:schemeClr val="dk1"/>
          </a:effectRef>
          <a:fontRef idx="minor">
            <a:schemeClr val="lt1"/>
          </a:fontRef>
        </p:style>
      </p:pic>
      <p:sp>
        <p:nvSpPr>
          <p:cNvPr id="4" name="Rectangle 3">
            <a:extLst>
              <a:ext uri="{FF2B5EF4-FFF2-40B4-BE49-F238E27FC236}">
                <a16:creationId xmlns:a16="http://schemas.microsoft.com/office/drawing/2014/main" xmlns="" id="{214513F0-C500-439D-91FA-33AC71A3E25B}"/>
              </a:ext>
            </a:extLst>
          </p:cNvPr>
          <p:cNvSpPr/>
          <p:nvPr/>
        </p:nvSpPr>
        <p:spPr>
          <a:xfrm>
            <a:off x="169593" y="4869160"/>
            <a:ext cx="8964488" cy="1569660"/>
          </a:xfrm>
          <a:prstGeom prst="rect">
            <a:avLst/>
          </a:prstGeom>
        </p:spPr>
        <p:txBody>
          <a:bodyPr wrap="square">
            <a:spAutoFit/>
          </a:bodyPr>
          <a:lstStyle/>
          <a:p>
            <a:pPr algn="ctr">
              <a:defRPr b="1">
                <a:solidFill>
                  <a:srgbClr val="1C1511"/>
                </a:solidFill>
              </a:defRPr>
            </a:pPr>
            <a:r>
              <a:rPr lang="en-US" sz="1600" dirty="0"/>
              <a:t>Corporate Address:  </a:t>
            </a:r>
          </a:p>
          <a:p>
            <a:pPr algn="ctr">
              <a:defRPr>
                <a:solidFill>
                  <a:srgbClr val="1C1511"/>
                </a:solidFill>
              </a:defRPr>
            </a:pPr>
            <a:r>
              <a:rPr lang="en-US" sz="1600" dirty="0"/>
              <a:t>S-16,South Side, G.T. Road, Industrial Area, Ghaziabad, Uttar Pradesh -201009, INDIA</a:t>
            </a:r>
          </a:p>
          <a:p>
            <a:pPr algn="ctr">
              <a:defRPr>
                <a:solidFill>
                  <a:srgbClr val="1C1511"/>
                </a:solidFill>
              </a:defRPr>
            </a:pPr>
            <a:endParaRPr lang="en-US" sz="1600" dirty="0"/>
          </a:p>
          <a:p>
            <a:pPr algn="ctr">
              <a:defRPr b="1">
                <a:solidFill>
                  <a:srgbClr val="1C1511"/>
                </a:solidFill>
              </a:defRPr>
            </a:pPr>
            <a:r>
              <a:rPr lang="en-US" sz="1600" dirty="0">
                <a:latin typeface="+mj-lt"/>
              </a:rPr>
              <a:t>Tele: +(91)-8081918191,+91-120-4246515/4115321</a:t>
            </a:r>
            <a:br>
              <a:rPr lang="en-US" sz="1600" dirty="0">
                <a:latin typeface="+mj-lt"/>
              </a:rPr>
            </a:br>
            <a:r>
              <a:rPr lang="en-US" sz="1600" dirty="0">
                <a:latin typeface="+mj-lt"/>
              </a:rPr>
              <a:t>Mob: +91-9350040636, 09313429301</a:t>
            </a:r>
          </a:p>
          <a:p>
            <a:pPr algn="ctr">
              <a:defRPr b="1">
                <a:solidFill>
                  <a:srgbClr val="1C1511"/>
                </a:solidFill>
              </a:defRPr>
            </a:pPr>
            <a:r>
              <a:rPr lang="en-US" sz="1600" dirty="0"/>
              <a:t>URL: </a:t>
            </a:r>
            <a:r>
              <a:rPr lang="en-US" sz="1600" u="sng" dirty="0"/>
              <a:t>www.nsenergygroups.com</a:t>
            </a:r>
          </a:p>
        </p:txBody>
      </p:sp>
      <p:sp>
        <p:nvSpPr>
          <p:cNvPr id="5" name="Rectangle 4">
            <a:extLst>
              <a:ext uri="{FF2B5EF4-FFF2-40B4-BE49-F238E27FC236}">
                <a16:creationId xmlns:a16="http://schemas.microsoft.com/office/drawing/2014/main" xmlns="" id="{5443868C-75D7-4F4E-B734-E284837DB19C}"/>
              </a:ext>
            </a:extLst>
          </p:cNvPr>
          <p:cNvSpPr/>
          <p:nvPr/>
        </p:nvSpPr>
        <p:spPr>
          <a:xfrm>
            <a:off x="2396571" y="3668831"/>
            <a:ext cx="4572000" cy="1200329"/>
          </a:xfrm>
          <a:prstGeom prst="rect">
            <a:avLst/>
          </a:prstGeom>
        </p:spPr>
        <p:txBody>
          <a:bodyPr>
            <a:spAutoFit/>
          </a:bodyPr>
          <a:lstStyle/>
          <a:p>
            <a:pPr lvl="0" algn="ctr" hangingPunct="0">
              <a:defRPr b="1">
                <a:solidFill>
                  <a:srgbClr val="1C1511"/>
                </a:solidFill>
              </a:defRPr>
            </a:pPr>
            <a:r>
              <a:rPr lang="en-US" b="1" kern="0" dirty="0">
                <a:solidFill>
                  <a:srgbClr val="1C1511"/>
                </a:solidFill>
                <a:cs typeface="Calibri"/>
                <a:sym typeface="Calibri"/>
              </a:rPr>
              <a:t>For More Details Please contact</a:t>
            </a:r>
          </a:p>
          <a:p>
            <a:pPr lvl="0" algn="ctr" hangingPunct="0">
              <a:defRPr b="1">
                <a:solidFill>
                  <a:srgbClr val="1C1511"/>
                </a:solidFill>
              </a:defRPr>
            </a:pPr>
            <a:r>
              <a:rPr lang="en-US" b="1" kern="0" dirty="0">
                <a:solidFill>
                  <a:schemeClr val="bg1"/>
                </a:solidFill>
                <a:cs typeface="Calibri"/>
                <a:sym typeface="Calibri"/>
              </a:rPr>
              <a:t>Padam Sharma</a:t>
            </a:r>
          </a:p>
          <a:p>
            <a:pPr lvl="0" algn="ctr" hangingPunct="0">
              <a:defRPr b="1">
                <a:solidFill>
                  <a:srgbClr val="1C1511"/>
                </a:solidFill>
              </a:defRPr>
            </a:pPr>
            <a:r>
              <a:rPr lang="en-US" b="1" kern="0" dirty="0">
                <a:solidFill>
                  <a:schemeClr val="bg1"/>
                </a:solidFill>
                <a:cs typeface="Calibri"/>
                <a:sym typeface="Calibri"/>
              </a:rPr>
              <a:t>Mobile No. 9971299631</a:t>
            </a:r>
          </a:p>
          <a:p>
            <a:pPr lvl="0" algn="ctr" hangingPunct="0">
              <a:defRPr b="1">
                <a:solidFill>
                  <a:srgbClr val="1C1511"/>
                </a:solidFill>
              </a:defRPr>
            </a:pPr>
            <a:r>
              <a:rPr lang="en-US" b="1" kern="0" dirty="0">
                <a:solidFill>
                  <a:schemeClr val="bg1"/>
                </a:solidFill>
                <a:cs typeface="Calibri"/>
                <a:sym typeface="Calibri"/>
              </a:rPr>
              <a:t>Email: sgm@nsenergygroups.com</a:t>
            </a:r>
          </a:p>
        </p:txBody>
      </p:sp>
      <p:sp>
        <p:nvSpPr>
          <p:cNvPr id="6" name="Rectangle 5">
            <a:extLst>
              <a:ext uri="{FF2B5EF4-FFF2-40B4-BE49-F238E27FC236}">
                <a16:creationId xmlns:a16="http://schemas.microsoft.com/office/drawing/2014/main" xmlns="" id="{EE6CDE55-9F74-4715-8AE7-41818092F1E0}"/>
              </a:ext>
            </a:extLst>
          </p:cNvPr>
          <p:cNvSpPr/>
          <p:nvPr/>
        </p:nvSpPr>
        <p:spPr>
          <a:xfrm>
            <a:off x="2286000" y="2320191"/>
            <a:ext cx="4572000" cy="830997"/>
          </a:xfrm>
          <a:prstGeom prst="rect">
            <a:avLst/>
          </a:prstGeom>
        </p:spPr>
        <p:txBody>
          <a:bodyPr>
            <a:spAutoFit/>
          </a:bodyPr>
          <a:lstStyle/>
          <a:p>
            <a:pPr lvl="0" algn="ctr" hangingPunct="0">
              <a:defRPr b="1">
                <a:solidFill>
                  <a:srgbClr val="1C1511"/>
                </a:solidFill>
              </a:defRPr>
            </a:pPr>
            <a:r>
              <a:rPr lang="en-US" sz="4800" b="1" kern="0" dirty="0">
                <a:solidFill>
                  <a:srgbClr val="FFC000"/>
                </a:solidFill>
                <a:latin typeface="Script MT Bold" panose="03040602040607080904" pitchFamily="66" charset="0"/>
                <a:cs typeface="Calibri"/>
                <a:sym typeface="Calibri"/>
              </a:rPr>
              <a:t>Thank You</a:t>
            </a:r>
          </a:p>
        </p:txBody>
      </p:sp>
      <p:pic>
        <p:nvPicPr>
          <p:cNvPr id="7" name="Picture 6"/>
          <p:cNvPicPr>
            <a:picLocks noChangeAspect="1" noChangeArrowheads="1"/>
          </p:cNvPicPr>
          <p:nvPr/>
        </p:nvPicPr>
        <p:blipFill>
          <a:blip r:embed="rId3"/>
          <a:srcRect/>
          <a:stretch>
            <a:fillRect/>
          </a:stretch>
        </p:blipFill>
        <p:spPr bwMode="auto">
          <a:xfrm>
            <a:off x="3048000" y="60960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83878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176" y="-99392"/>
            <a:ext cx="7416824" cy="1210146"/>
          </a:xfrm>
        </p:spPr>
        <p:txBody>
          <a:bodyPr>
            <a:normAutofit/>
          </a:bodyPr>
          <a:lstStyle/>
          <a:p>
            <a:r>
              <a:rPr lang="en-US" sz="3200" dirty="0">
                <a:solidFill>
                  <a:schemeClr val="bg1"/>
                </a:solidFill>
                <a:latin typeface="Futura Md BT" pitchFamily="34" charset="0"/>
              </a:rPr>
              <a:t>Group Introduction</a:t>
            </a:r>
            <a:endParaRPr lang="ru-RU" sz="3200" dirty="0">
              <a:solidFill>
                <a:schemeClr val="bg1"/>
              </a:solidFill>
            </a:endParaRPr>
          </a:p>
        </p:txBody>
      </p:sp>
      <p:sp>
        <p:nvSpPr>
          <p:cNvPr id="3" name="Rectangle 2">
            <a:extLst>
              <a:ext uri="{FF2B5EF4-FFF2-40B4-BE49-F238E27FC236}">
                <a16:creationId xmlns:a16="http://schemas.microsoft.com/office/drawing/2014/main" xmlns="" id="{465B52EF-46E0-4EAD-8DEA-BA25BCF624D5}"/>
              </a:ext>
            </a:extLst>
          </p:cNvPr>
          <p:cNvSpPr/>
          <p:nvPr/>
        </p:nvSpPr>
        <p:spPr>
          <a:xfrm>
            <a:off x="2123728" y="980728"/>
            <a:ext cx="6840760" cy="4524315"/>
          </a:xfrm>
          <a:prstGeom prst="rect">
            <a:avLst/>
          </a:prstGeom>
        </p:spPr>
        <p:txBody>
          <a:bodyPr wrap="square">
            <a:spAutoFit/>
          </a:bodyPr>
          <a:lstStyle/>
          <a:p>
            <a:pPr algn="just">
              <a:defRPr sz="2800">
                <a:solidFill>
                  <a:srgbClr val="1C1511"/>
                </a:solidFill>
              </a:defRPr>
            </a:pPr>
            <a:r>
              <a:rPr lang="en-US" sz="1600" dirty="0"/>
              <a:t>The Monotech Engineers (P) Ltd. started in 2007, Corporate Address: A7/111 South Side GT Road Industrial Area, Ghaziabad-201009</a:t>
            </a:r>
            <a:r>
              <a:rPr lang="en-US" sz="1600" b="1" dirty="0"/>
              <a:t>. </a:t>
            </a:r>
            <a:r>
              <a:rPr lang="en-US" sz="1600" dirty="0"/>
              <a:t>It an integral part of  “</a:t>
            </a:r>
            <a:r>
              <a:rPr lang="en-US" sz="1600" b="1" dirty="0"/>
              <a:t>The NS Energy Group</a:t>
            </a:r>
            <a:r>
              <a:rPr lang="en-US" sz="1600" dirty="0"/>
              <a:t>” which is a Conglomerate of upcoming professionally managed companies engaged in Design, Manufacture, EPC and O&amp;M  and PMC of  Power Plants, PEB Buildings, EOT Cranes,  EPC and  turn key solutions of Biomass based power plants, Refurbishment and Overhauling of Steam and Gas Turbine since last two decades. </a:t>
            </a:r>
          </a:p>
          <a:p>
            <a:pPr>
              <a:defRPr sz="2800">
                <a:solidFill>
                  <a:srgbClr val="1C1511"/>
                </a:solidFill>
              </a:defRPr>
            </a:pPr>
            <a:endParaRPr lang="en-US" sz="1600" dirty="0"/>
          </a:p>
          <a:p>
            <a:pPr>
              <a:defRPr sz="2800">
                <a:solidFill>
                  <a:srgbClr val="1C1511"/>
                </a:solidFill>
              </a:defRPr>
            </a:pPr>
            <a:r>
              <a:rPr lang="en-US" sz="1600" b="1" i="1" dirty="0"/>
              <a:t>The N S Energy Group Comprises of:-</a:t>
            </a:r>
            <a:br>
              <a:rPr lang="en-US" sz="1600" b="1" i="1" dirty="0"/>
            </a:br>
            <a:r>
              <a:rPr lang="en-US" sz="1600" dirty="0"/>
              <a:t/>
            </a:r>
            <a:br>
              <a:rPr lang="en-US" sz="1600" dirty="0"/>
            </a:br>
            <a:r>
              <a:rPr lang="en-US" sz="1600" dirty="0">
                <a:solidFill>
                  <a:schemeClr val="bg1"/>
                </a:solidFill>
              </a:rPr>
              <a:t>1. N S Thermal Energy (P) Ltd.     		</a:t>
            </a:r>
            <a:r>
              <a:rPr lang="en-US" sz="1600" u="sng" dirty="0">
                <a:solidFill>
                  <a:schemeClr val="bg1"/>
                </a:solidFill>
                <a:uFill>
                  <a:solidFill>
                    <a:schemeClr val="accent4"/>
                  </a:solidFill>
                </a:uFill>
                <a:hlinkClick r:id="rId3">
                  <a:extLst>
                    <a:ext uri="{A12FA001-AC4F-418D-AE19-62706E023703}">
                      <ahyp:hlinkClr xmlns:ahyp="http://schemas.microsoft.com/office/drawing/2018/hyperlinkcolor" xmlns="" val="tx"/>
                    </a:ext>
                  </a:extLst>
                </a:hlinkClick>
              </a:rPr>
              <a:t>www.nsthermalenergy.com</a:t>
            </a:r>
            <a:r>
              <a:rPr lang="en-US" sz="1600" dirty="0">
                <a:solidFill>
                  <a:schemeClr val="bg1"/>
                </a:solidFill>
              </a:rPr>
              <a:t/>
            </a:r>
            <a:br>
              <a:rPr lang="en-US" sz="1600" dirty="0">
                <a:solidFill>
                  <a:schemeClr val="bg1"/>
                </a:solidFill>
              </a:rPr>
            </a:br>
            <a:r>
              <a:rPr lang="en-US" sz="1600" dirty="0">
                <a:solidFill>
                  <a:schemeClr val="bg1"/>
                </a:solidFill>
              </a:rPr>
              <a:t>2. N S </a:t>
            </a:r>
            <a:r>
              <a:rPr lang="en-US" sz="1600" dirty="0" err="1">
                <a:solidFill>
                  <a:schemeClr val="bg1"/>
                </a:solidFill>
              </a:rPr>
              <a:t>Terbo</a:t>
            </a:r>
            <a:r>
              <a:rPr lang="en-US" sz="1600" dirty="0">
                <a:solidFill>
                  <a:schemeClr val="bg1"/>
                </a:solidFill>
              </a:rPr>
              <a:t> (P) Ltd.			</a:t>
            </a:r>
            <a:r>
              <a:rPr lang="en-US" sz="1600" u="sng" dirty="0">
                <a:solidFill>
                  <a:schemeClr val="bg1"/>
                </a:solidFill>
                <a:uFill>
                  <a:solidFill>
                    <a:schemeClr val="accent4"/>
                  </a:solidFill>
                </a:uFill>
                <a:hlinkClick r:id="rId4">
                  <a:extLst>
                    <a:ext uri="{A12FA001-AC4F-418D-AE19-62706E023703}">
                      <ahyp:hlinkClr xmlns:ahyp="http://schemas.microsoft.com/office/drawing/2018/hyperlinkcolor" xmlns="" val="tx"/>
                    </a:ext>
                  </a:extLst>
                </a:hlinkClick>
              </a:rPr>
              <a:t>www.nsterbo.com</a:t>
            </a:r>
            <a:r>
              <a:rPr lang="en-US" sz="1600" dirty="0">
                <a:solidFill>
                  <a:schemeClr val="bg1"/>
                </a:solidFill>
              </a:rPr>
              <a:t/>
            </a:r>
            <a:br>
              <a:rPr lang="en-US" sz="1600" dirty="0">
                <a:solidFill>
                  <a:schemeClr val="bg1"/>
                </a:solidFill>
              </a:rPr>
            </a:br>
            <a:r>
              <a:rPr lang="en-US" sz="1600" dirty="0">
                <a:solidFill>
                  <a:schemeClr val="bg1"/>
                </a:solidFill>
              </a:rPr>
              <a:t>3. Monotech Engineers (P) Ltd. 		</a:t>
            </a:r>
            <a:r>
              <a:rPr lang="en-US" sz="1600" u="sng" dirty="0">
                <a:solidFill>
                  <a:schemeClr val="bg1"/>
                </a:solidFill>
                <a:uFill>
                  <a:solidFill>
                    <a:schemeClr val="accent4"/>
                  </a:solidFill>
                </a:uFill>
                <a:hlinkClick r:id="rId5">
                  <a:extLst>
                    <a:ext uri="{A12FA001-AC4F-418D-AE19-62706E023703}">
                      <ahyp:hlinkClr xmlns:ahyp="http://schemas.microsoft.com/office/drawing/2018/hyperlinkcolor" xmlns="" val="tx"/>
                    </a:ext>
                  </a:extLst>
                </a:hlinkClick>
              </a:rPr>
              <a:t>www.monotech-engineers.com</a:t>
            </a:r>
            <a:r>
              <a:rPr lang="en-US" sz="1600" dirty="0">
                <a:solidFill>
                  <a:schemeClr val="bg1"/>
                </a:solidFill>
              </a:rPr>
              <a:t>	</a:t>
            </a:r>
          </a:p>
          <a:p>
            <a:pPr>
              <a:defRPr sz="2400">
                <a:solidFill>
                  <a:srgbClr val="1C1511"/>
                </a:solidFill>
              </a:defRPr>
            </a:pPr>
            <a:r>
              <a:rPr lang="en-US" sz="1600" dirty="0">
                <a:solidFill>
                  <a:schemeClr val="bg1"/>
                </a:solidFill>
              </a:rPr>
              <a:t>4. Mithila Dying and Chemical (P) Ltd.	</a:t>
            </a:r>
            <a:r>
              <a:rPr lang="en-US" sz="1600" u="sng" dirty="0">
                <a:solidFill>
                  <a:schemeClr val="bg1"/>
                </a:solidFill>
                <a:uFill>
                  <a:solidFill>
                    <a:schemeClr val="accent4"/>
                  </a:solidFill>
                </a:uFill>
                <a:hlinkClick r:id="rId6">
                  <a:extLst>
                    <a:ext uri="{A12FA001-AC4F-418D-AE19-62706E023703}">
                      <ahyp:hlinkClr xmlns:ahyp="http://schemas.microsoft.com/office/drawing/2018/hyperlinkcolor" xmlns="" val="tx"/>
                    </a:ext>
                  </a:extLst>
                </a:hlinkClick>
              </a:rPr>
              <a:t>www.mdc-pl.com</a:t>
            </a:r>
          </a:p>
          <a:p>
            <a:pPr>
              <a:defRPr sz="2400">
                <a:solidFill>
                  <a:srgbClr val="1C1511"/>
                </a:solidFill>
              </a:defRPr>
            </a:pPr>
            <a:r>
              <a:rPr lang="en-US" sz="1600" dirty="0">
                <a:solidFill>
                  <a:schemeClr val="bg1"/>
                </a:solidFill>
              </a:rPr>
              <a:t>5. Neeraj Gupta &amp; Sons (P) Ltd		</a:t>
            </a:r>
            <a:r>
              <a:rPr lang="en-US" sz="1600" u="sng" dirty="0">
                <a:solidFill>
                  <a:schemeClr val="bg1"/>
                </a:solidFill>
                <a:uFill>
                  <a:solidFill>
                    <a:schemeClr val="accent4"/>
                  </a:solidFill>
                </a:uFill>
                <a:hlinkClick r:id="rId7">
                  <a:extLst>
                    <a:ext uri="{A12FA001-AC4F-418D-AE19-62706E023703}">
                      <ahyp:hlinkClr xmlns:ahyp="http://schemas.microsoft.com/office/drawing/2018/hyperlinkcolor" xmlns="" val="tx"/>
                    </a:ext>
                  </a:extLst>
                </a:hlinkClick>
              </a:rPr>
              <a:t>www.ng-sons.com</a:t>
            </a:r>
          </a:p>
          <a:p>
            <a:pPr>
              <a:buFont typeface="Arial" pitchFamily="34" charset="0"/>
              <a:buChar char="•"/>
            </a:pPr>
            <a:endParaRPr lang="en-US" sz="1600" dirty="0">
              <a:solidFill>
                <a:schemeClr val="bg1"/>
              </a:solidFill>
            </a:endParaRPr>
          </a:p>
          <a:p>
            <a:r>
              <a:rPr lang="en-US" sz="1600" b="1" dirty="0">
                <a:solidFill>
                  <a:srgbClr val="002060"/>
                </a:solidFill>
              </a:rPr>
              <a:t>                                   2006 – Diversified in PEB Industry.</a:t>
            </a:r>
          </a:p>
          <a:p>
            <a:pPr>
              <a:buFont typeface="Arial" pitchFamily="34" charset="0"/>
              <a:buChar char="•"/>
            </a:pPr>
            <a:endParaRPr lang="en-US" sz="1600" b="1" dirty="0">
              <a:solidFill>
                <a:srgbClr val="002060"/>
              </a:solidFill>
            </a:endParaRPr>
          </a:p>
        </p:txBody>
      </p:sp>
      <p:pic>
        <p:nvPicPr>
          <p:cNvPr id="5" name="Picture 2" descr="Picture 2">
            <a:extLst>
              <a:ext uri="{FF2B5EF4-FFF2-40B4-BE49-F238E27FC236}">
                <a16:creationId xmlns:a16="http://schemas.microsoft.com/office/drawing/2014/main" xmlns="" id="{92B659B3-3B2B-41BE-8412-4B81A83D8B3C}"/>
              </a:ext>
            </a:extLst>
          </p:cNvPr>
          <p:cNvPicPr>
            <a:picLocks noChangeAspect="1"/>
          </p:cNvPicPr>
          <p:nvPr/>
        </p:nvPicPr>
        <p:blipFill>
          <a:blip r:embed="rId8" cstate="print"/>
          <a:stretch>
            <a:fillRect/>
          </a:stretch>
        </p:blipFill>
        <p:spPr>
          <a:xfrm>
            <a:off x="467544" y="6039420"/>
            <a:ext cx="2016224" cy="593378"/>
          </a:xfrm>
          <a:prstGeom prst="rect">
            <a:avLst/>
          </a:prstGeom>
          <a:ln w="12700">
            <a:miter lim="400000"/>
          </a:ln>
          <a:effectLst>
            <a:outerShdw blurRad="292100" dist="139700" dir="2700000" rotWithShape="0">
              <a:srgbClr val="333333">
                <a:alpha val="64999"/>
              </a:srgbClr>
            </a:outerShdw>
          </a:effectLst>
        </p:spPr>
      </p:pic>
      <p:pic>
        <p:nvPicPr>
          <p:cNvPr id="7" name="Picture 6"/>
          <p:cNvPicPr>
            <a:picLocks noChangeAspect="1" noChangeArrowheads="1"/>
          </p:cNvPicPr>
          <p:nvPr/>
        </p:nvPicPr>
        <p:blipFill>
          <a:blip r:embed="rId9"/>
          <a:srcRect/>
          <a:stretch>
            <a:fillRect/>
          </a:stretch>
        </p:blipFill>
        <p:spPr bwMode="auto">
          <a:xfrm>
            <a:off x="457200" y="5638800"/>
            <a:ext cx="3276600" cy="990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BECFBE4-59BD-4F53-A94F-65A57298039D}"/>
              </a:ext>
            </a:extLst>
          </p:cNvPr>
          <p:cNvSpPr/>
          <p:nvPr/>
        </p:nvSpPr>
        <p:spPr>
          <a:xfrm>
            <a:off x="3592436" y="1052736"/>
            <a:ext cx="1959127" cy="584775"/>
          </a:xfrm>
          <a:prstGeom prst="rect">
            <a:avLst/>
          </a:prstGeom>
        </p:spPr>
        <p:txBody>
          <a:bodyPr wrap="none">
            <a:spAutoFit/>
          </a:bodyPr>
          <a:lstStyle/>
          <a:p>
            <a:pPr algn="ctr"/>
            <a:r>
              <a:rPr lang="en-US" sz="3200" b="1" dirty="0">
                <a:solidFill>
                  <a:srgbClr val="002060"/>
                </a:solidFill>
              </a:rPr>
              <a:t>FACILITIES</a:t>
            </a:r>
            <a:r>
              <a:rPr lang="en-US" b="1" dirty="0">
                <a:solidFill>
                  <a:srgbClr val="002060"/>
                </a:solidFill>
              </a:rPr>
              <a:t> </a:t>
            </a:r>
          </a:p>
        </p:txBody>
      </p:sp>
      <p:sp>
        <p:nvSpPr>
          <p:cNvPr id="3" name="Rectangle 2">
            <a:extLst>
              <a:ext uri="{FF2B5EF4-FFF2-40B4-BE49-F238E27FC236}">
                <a16:creationId xmlns:a16="http://schemas.microsoft.com/office/drawing/2014/main" xmlns="" id="{A3B99D97-867B-434C-92C9-16B688C180C3}"/>
              </a:ext>
            </a:extLst>
          </p:cNvPr>
          <p:cNvSpPr/>
          <p:nvPr/>
        </p:nvSpPr>
        <p:spPr>
          <a:xfrm>
            <a:off x="1331640" y="1715447"/>
            <a:ext cx="7056784" cy="4770537"/>
          </a:xfrm>
          <a:prstGeom prst="rect">
            <a:avLst/>
          </a:prstGeom>
        </p:spPr>
        <p:txBody>
          <a:bodyPr wrap="square">
            <a:spAutoFit/>
          </a:bodyPr>
          <a:lstStyle/>
          <a:p>
            <a:pPr>
              <a:buFont typeface="Arial" pitchFamily="34" charset="0"/>
              <a:buChar char="•"/>
            </a:pPr>
            <a:r>
              <a:rPr lang="en-US" sz="2400" b="1" dirty="0">
                <a:solidFill>
                  <a:schemeClr val="bg1"/>
                </a:solidFill>
              </a:rPr>
              <a:t> </a:t>
            </a:r>
            <a:r>
              <a:rPr lang="en-US" b="1" u="sng" dirty="0">
                <a:solidFill>
                  <a:schemeClr val="bg1"/>
                </a:solidFill>
              </a:rPr>
              <a:t>PEB PLANT</a:t>
            </a:r>
          </a:p>
          <a:p>
            <a:pPr lvl="4">
              <a:buFont typeface="Arial" pitchFamily="34" charset="0"/>
              <a:buChar char="•"/>
            </a:pPr>
            <a:r>
              <a:rPr lang="en-US" sz="1600" b="1" dirty="0">
                <a:solidFill>
                  <a:schemeClr val="bg1"/>
                </a:solidFill>
              </a:rPr>
              <a:t> COVERED AREA 	=	20,000 SQFT</a:t>
            </a:r>
          </a:p>
          <a:p>
            <a:pPr lvl="4">
              <a:buFont typeface="Arial" pitchFamily="34" charset="0"/>
              <a:buChar char="•"/>
            </a:pPr>
            <a:r>
              <a:rPr lang="en-US" sz="1600" b="1" dirty="0">
                <a:solidFill>
                  <a:schemeClr val="bg1"/>
                </a:solidFill>
              </a:rPr>
              <a:t> CAPACITY 	=	 5500 MT / ANNUM</a:t>
            </a:r>
          </a:p>
          <a:p>
            <a:pPr lvl="4"/>
            <a:endParaRPr lang="en-US" sz="1600" b="1" dirty="0">
              <a:solidFill>
                <a:schemeClr val="bg1"/>
              </a:solidFill>
            </a:endParaRPr>
          </a:p>
          <a:p>
            <a:pPr>
              <a:buFont typeface="Arial" pitchFamily="34" charset="0"/>
              <a:buChar char="•"/>
            </a:pPr>
            <a:r>
              <a:rPr lang="en-US" b="1" dirty="0">
                <a:solidFill>
                  <a:schemeClr val="bg1"/>
                </a:solidFill>
              </a:rPr>
              <a:t> </a:t>
            </a:r>
            <a:r>
              <a:rPr lang="en-US" b="1" u="sng" dirty="0">
                <a:solidFill>
                  <a:schemeClr val="bg1"/>
                </a:solidFill>
              </a:rPr>
              <a:t>SHEET ROLLING PLANT</a:t>
            </a:r>
          </a:p>
          <a:p>
            <a:pPr lvl="4">
              <a:buFont typeface="Arial" pitchFamily="34" charset="0"/>
              <a:buChar char="•"/>
            </a:pPr>
            <a:r>
              <a:rPr lang="en-US" sz="1600" b="1" dirty="0">
                <a:solidFill>
                  <a:schemeClr val="bg1"/>
                </a:solidFill>
              </a:rPr>
              <a:t> COVERED AREA 	=	22,000 SQFT</a:t>
            </a:r>
          </a:p>
          <a:p>
            <a:pPr lvl="4">
              <a:buFont typeface="Arial" pitchFamily="34" charset="0"/>
              <a:buChar char="•"/>
            </a:pPr>
            <a:r>
              <a:rPr lang="en-US" sz="1600" b="1" dirty="0">
                <a:solidFill>
                  <a:schemeClr val="bg1"/>
                </a:solidFill>
              </a:rPr>
              <a:t> CAPACITY 	=	 4100 MT / ANNUM</a:t>
            </a:r>
          </a:p>
          <a:p>
            <a:pPr lvl="4"/>
            <a:endParaRPr lang="en-US" sz="1600" b="1" dirty="0">
              <a:solidFill>
                <a:schemeClr val="bg1"/>
              </a:solidFill>
            </a:endParaRPr>
          </a:p>
          <a:p>
            <a:pPr>
              <a:buFont typeface="Arial" pitchFamily="34" charset="0"/>
              <a:buChar char="•"/>
            </a:pPr>
            <a:r>
              <a:rPr lang="en-US" b="1" dirty="0">
                <a:solidFill>
                  <a:schemeClr val="bg1"/>
                </a:solidFill>
              </a:rPr>
              <a:t> </a:t>
            </a:r>
            <a:r>
              <a:rPr lang="en-US" b="1" u="sng" dirty="0">
                <a:solidFill>
                  <a:schemeClr val="bg1"/>
                </a:solidFill>
              </a:rPr>
              <a:t>PEB PLANT (NEW)</a:t>
            </a:r>
          </a:p>
          <a:p>
            <a:pPr lvl="4">
              <a:buFont typeface="Arial" pitchFamily="34" charset="0"/>
              <a:buChar char="•"/>
            </a:pPr>
            <a:r>
              <a:rPr lang="en-US" sz="1600" b="1" dirty="0">
                <a:solidFill>
                  <a:schemeClr val="bg1"/>
                </a:solidFill>
              </a:rPr>
              <a:t> COVERED AREA 	=	1,50,000 SQFT</a:t>
            </a:r>
          </a:p>
          <a:p>
            <a:pPr lvl="4">
              <a:buFont typeface="Arial" pitchFamily="34" charset="0"/>
              <a:buChar char="•"/>
            </a:pPr>
            <a:r>
              <a:rPr lang="en-US" sz="1600" b="1" dirty="0">
                <a:solidFill>
                  <a:schemeClr val="bg1"/>
                </a:solidFill>
              </a:rPr>
              <a:t> CAPACITY 	=	 40,000 MT / ANNUM</a:t>
            </a:r>
          </a:p>
          <a:p>
            <a:pPr algn="ctr"/>
            <a:endParaRPr lang="en-US" b="1" u="sng" dirty="0">
              <a:solidFill>
                <a:schemeClr val="bg1"/>
              </a:solidFill>
            </a:endParaRPr>
          </a:p>
          <a:p>
            <a:pPr>
              <a:buFont typeface="Arial" pitchFamily="34" charset="0"/>
              <a:buChar char="•"/>
            </a:pPr>
            <a:r>
              <a:rPr lang="en-US" b="1" dirty="0">
                <a:solidFill>
                  <a:schemeClr val="bg1"/>
                </a:solidFill>
              </a:rPr>
              <a:t> </a:t>
            </a:r>
            <a:r>
              <a:rPr lang="en-US" b="1" u="sng" dirty="0">
                <a:solidFill>
                  <a:schemeClr val="bg1"/>
                </a:solidFill>
              </a:rPr>
              <a:t>TOTAL : - </a:t>
            </a:r>
          </a:p>
          <a:p>
            <a:pPr lvl="4">
              <a:buFont typeface="Arial" pitchFamily="34" charset="0"/>
              <a:buChar char="•"/>
            </a:pPr>
            <a:r>
              <a:rPr lang="en-US" sz="1600" b="1" dirty="0">
                <a:solidFill>
                  <a:schemeClr val="bg1"/>
                </a:solidFill>
              </a:rPr>
              <a:t> COVERED AREA 	=	1,92,000 SQFT</a:t>
            </a:r>
          </a:p>
          <a:p>
            <a:pPr lvl="4">
              <a:buFont typeface="Arial" pitchFamily="34" charset="0"/>
              <a:buChar char="•"/>
            </a:pPr>
            <a:r>
              <a:rPr lang="en-US" sz="1600" b="1" dirty="0">
                <a:solidFill>
                  <a:schemeClr val="bg1"/>
                </a:solidFill>
              </a:rPr>
              <a:t> CAPACITY 	=	 49,600 MT / ANNUM</a:t>
            </a:r>
          </a:p>
          <a:p>
            <a:pPr algn="ctr"/>
            <a:endParaRPr lang="en-US" sz="2400" b="1" u="sng" dirty="0">
              <a:solidFill>
                <a:schemeClr val="bg1"/>
              </a:solidFill>
            </a:endParaRPr>
          </a:p>
          <a:p>
            <a:pPr algn="ctr"/>
            <a:endParaRPr lang="en-US" sz="2400" b="1" u="sng" dirty="0">
              <a:solidFill>
                <a:schemeClr val="bg1"/>
              </a:solidFill>
            </a:endParaRPr>
          </a:p>
        </p:txBody>
      </p:sp>
      <p:pic>
        <p:nvPicPr>
          <p:cNvPr id="5" name="Picture 2" descr="Picture 2">
            <a:extLst>
              <a:ext uri="{FF2B5EF4-FFF2-40B4-BE49-F238E27FC236}">
                <a16:creationId xmlns:a16="http://schemas.microsoft.com/office/drawing/2014/main" xmlns="" id="{3FAFC960-5359-495A-9774-B7DA7EFE9351}"/>
              </a:ext>
            </a:extLst>
          </p:cNvPr>
          <p:cNvPicPr>
            <a:picLocks noChangeAspect="1"/>
          </p:cNvPicPr>
          <p:nvPr/>
        </p:nvPicPr>
        <p:blipFill>
          <a:blip r:embed="rId2" cstate="print"/>
          <a:stretch>
            <a:fillRect/>
          </a:stretch>
        </p:blipFill>
        <p:spPr>
          <a:xfrm>
            <a:off x="6876256" y="219552"/>
            <a:ext cx="2016224" cy="593378"/>
          </a:xfrm>
          <a:prstGeom prst="rect">
            <a:avLst/>
          </a:prstGeom>
          <a:ln w="12700">
            <a:miter lim="400000"/>
          </a:ln>
          <a:effectLst>
            <a:outerShdw blurRad="292100" dist="139700" dir="2700000" rotWithShape="0">
              <a:srgbClr val="333333">
                <a:alpha val="64999"/>
              </a:srgbClr>
            </a:outerShdw>
          </a:effectLst>
        </p:spPr>
      </p:pic>
      <p:pic>
        <p:nvPicPr>
          <p:cNvPr id="6" name="Picture 5"/>
          <p:cNvPicPr>
            <a:picLocks noChangeAspect="1" noChangeArrowheads="1"/>
          </p:cNvPicPr>
          <p:nvPr/>
        </p:nvPicPr>
        <p:blipFill>
          <a:blip r:embed="rId3"/>
          <a:srcRect/>
          <a:stretch>
            <a:fillRect/>
          </a:stretch>
        </p:blipFill>
        <p:spPr bwMode="auto">
          <a:xfrm>
            <a:off x="5867400" y="0"/>
            <a:ext cx="3276600" cy="990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xmlns="" id="{42974C20-6191-46D1-8E9C-6F2206195963}"/>
              </a:ext>
            </a:extLst>
          </p:cNvPr>
          <p:cNvPicPr>
            <a:picLocks noChangeAspect="1"/>
          </p:cNvPicPr>
          <p:nvPr/>
        </p:nvPicPr>
        <p:blipFill>
          <a:blip r:embed="rId2" cstate="print"/>
          <a:stretch>
            <a:fillRect/>
          </a:stretch>
        </p:blipFill>
        <p:spPr>
          <a:xfrm>
            <a:off x="6876256" y="168181"/>
            <a:ext cx="2016224" cy="593378"/>
          </a:xfrm>
          <a:prstGeom prst="rect">
            <a:avLst/>
          </a:prstGeom>
          <a:ln w="12700">
            <a:miter lim="400000"/>
          </a:ln>
          <a:effectLst>
            <a:outerShdw blurRad="292100" dist="139700" dir="2700000" rotWithShape="0">
              <a:srgbClr val="333333">
                <a:alpha val="64999"/>
              </a:srgbClr>
            </a:outerShdw>
          </a:effectLst>
        </p:spPr>
      </p:pic>
      <p:sp>
        <p:nvSpPr>
          <p:cNvPr id="3" name="Rectangle 2">
            <a:extLst>
              <a:ext uri="{FF2B5EF4-FFF2-40B4-BE49-F238E27FC236}">
                <a16:creationId xmlns:a16="http://schemas.microsoft.com/office/drawing/2014/main" xmlns="" id="{89B60DBC-ECA5-473E-9571-FE59A3BB45D3}"/>
              </a:ext>
            </a:extLst>
          </p:cNvPr>
          <p:cNvSpPr/>
          <p:nvPr/>
        </p:nvSpPr>
        <p:spPr>
          <a:xfrm>
            <a:off x="3002018" y="1700808"/>
            <a:ext cx="3139963" cy="369332"/>
          </a:xfrm>
          <a:prstGeom prst="rect">
            <a:avLst/>
          </a:prstGeom>
        </p:spPr>
        <p:txBody>
          <a:bodyPr wrap="none">
            <a:spAutoFit/>
          </a:bodyPr>
          <a:lstStyle/>
          <a:p>
            <a:pPr algn="ctr"/>
            <a:r>
              <a:rPr lang="en-US" b="1" dirty="0">
                <a:solidFill>
                  <a:srgbClr val="002060"/>
                </a:solidFill>
              </a:rPr>
              <a:t>MAJOR MACHINERY – PLANT 1</a:t>
            </a:r>
          </a:p>
        </p:txBody>
      </p:sp>
      <p:pic>
        <p:nvPicPr>
          <p:cNvPr id="4" name="Picture 3" descr="CNC PLASMA.jpeg">
            <a:extLst>
              <a:ext uri="{FF2B5EF4-FFF2-40B4-BE49-F238E27FC236}">
                <a16:creationId xmlns:a16="http://schemas.microsoft.com/office/drawing/2014/main" xmlns="" id="{26AEB7F7-0F9F-4684-AFD9-A5BC37BD7CEC}"/>
              </a:ext>
            </a:extLst>
          </p:cNvPr>
          <p:cNvPicPr>
            <a:picLocks noChangeAspect="1"/>
          </p:cNvPicPr>
          <p:nvPr/>
        </p:nvPicPr>
        <p:blipFill>
          <a:blip r:embed="rId3"/>
          <a:stretch>
            <a:fillRect/>
          </a:stretch>
        </p:blipFill>
        <p:spPr>
          <a:xfrm>
            <a:off x="1858397" y="4868540"/>
            <a:ext cx="3469087" cy="1854200"/>
          </a:xfrm>
          <a:prstGeom prst="rect">
            <a:avLst/>
          </a:prstGeom>
        </p:spPr>
      </p:pic>
      <p:pic>
        <p:nvPicPr>
          <p:cNvPr id="5" name="Picture 4" descr="HYDRAULIC PUNCH.jpeg">
            <a:extLst>
              <a:ext uri="{FF2B5EF4-FFF2-40B4-BE49-F238E27FC236}">
                <a16:creationId xmlns:a16="http://schemas.microsoft.com/office/drawing/2014/main" xmlns="" id="{13BD1760-AB10-49A5-BA74-78AB377554E3}"/>
              </a:ext>
            </a:extLst>
          </p:cNvPr>
          <p:cNvPicPr>
            <a:picLocks noChangeAspect="1"/>
          </p:cNvPicPr>
          <p:nvPr/>
        </p:nvPicPr>
        <p:blipFill>
          <a:blip r:embed="rId4" cstate="print"/>
          <a:stretch>
            <a:fillRect/>
          </a:stretch>
        </p:blipFill>
        <p:spPr>
          <a:xfrm>
            <a:off x="5335808" y="4868540"/>
            <a:ext cx="1612348" cy="1854200"/>
          </a:xfrm>
          <a:prstGeom prst="rect">
            <a:avLst/>
          </a:prstGeom>
        </p:spPr>
      </p:pic>
      <p:pic>
        <p:nvPicPr>
          <p:cNvPr id="6" name="Picture 5" descr="SAW.jpeg">
            <a:extLst>
              <a:ext uri="{FF2B5EF4-FFF2-40B4-BE49-F238E27FC236}">
                <a16:creationId xmlns:a16="http://schemas.microsoft.com/office/drawing/2014/main" xmlns="" id="{9EEAF956-4DC9-41B0-B26B-8EDFB1E72707}"/>
              </a:ext>
            </a:extLst>
          </p:cNvPr>
          <p:cNvPicPr>
            <a:picLocks noChangeAspect="1"/>
          </p:cNvPicPr>
          <p:nvPr/>
        </p:nvPicPr>
        <p:blipFill>
          <a:blip r:embed="rId5" cstate="print"/>
          <a:stretch>
            <a:fillRect/>
          </a:stretch>
        </p:blipFill>
        <p:spPr>
          <a:xfrm>
            <a:off x="6948156" y="4868540"/>
            <a:ext cx="1854200" cy="1854200"/>
          </a:xfrm>
          <a:prstGeom prst="rect">
            <a:avLst/>
          </a:prstGeom>
        </p:spPr>
      </p:pic>
      <p:pic>
        <p:nvPicPr>
          <p:cNvPr id="7" name="Picture 6" descr="SANDBLASTING.jpeg">
            <a:extLst>
              <a:ext uri="{FF2B5EF4-FFF2-40B4-BE49-F238E27FC236}">
                <a16:creationId xmlns:a16="http://schemas.microsoft.com/office/drawing/2014/main" xmlns="" id="{0B8D849B-8D0C-4A97-83C4-5DA21999CC4F}"/>
              </a:ext>
            </a:extLst>
          </p:cNvPr>
          <p:cNvPicPr>
            <a:picLocks noChangeAspect="1"/>
          </p:cNvPicPr>
          <p:nvPr/>
        </p:nvPicPr>
        <p:blipFill>
          <a:blip r:embed="rId6" cstate="print"/>
          <a:stretch>
            <a:fillRect/>
          </a:stretch>
        </p:blipFill>
        <p:spPr>
          <a:xfrm>
            <a:off x="341644" y="4868540"/>
            <a:ext cx="1524000" cy="1854200"/>
          </a:xfrm>
          <a:prstGeom prst="rect">
            <a:avLst/>
          </a:prstGeom>
        </p:spPr>
      </p:pic>
      <p:graphicFrame>
        <p:nvGraphicFramePr>
          <p:cNvPr id="10" name="Table 9">
            <a:extLst>
              <a:ext uri="{FF2B5EF4-FFF2-40B4-BE49-F238E27FC236}">
                <a16:creationId xmlns:a16="http://schemas.microsoft.com/office/drawing/2014/main" xmlns="" id="{EE46187B-463B-4CDA-A95B-66F6286C8142}"/>
              </a:ext>
            </a:extLst>
          </p:cNvPr>
          <p:cNvGraphicFramePr>
            <a:graphicFrameLocks noGrp="1"/>
          </p:cNvGraphicFramePr>
          <p:nvPr>
            <p:extLst>
              <p:ext uri="{D42A27DB-BD31-4B8C-83A1-F6EECF244321}">
                <p14:modId xmlns:p14="http://schemas.microsoft.com/office/powerpoint/2010/main" xmlns="" val="590665606"/>
              </p:ext>
            </p:extLst>
          </p:nvPr>
        </p:nvGraphicFramePr>
        <p:xfrm>
          <a:off x="341644" y="2420889"/>
          <a:ext cx="8460711" cy="2197885"/>
        </p:xfrm>
        <a:graphic>
          <a:graphicData uri="http://schemas.openxmlformats.org/drawingml/2006/table">
            <a:tbl>
              <a:tblPr firstRow="1" bandRow="1">
                <a:tableStyleId>{46F890A9-2807-4EBB-B81D-B2AA78EC7F39}</a:tableStyleId>
              </a:tblPr>
              <a:tblGrid>
                <a:gridCol w="2401013">
                  <a:extLst>
                    <a:ext uri="{9D8B030D-6E8A-4147-A177-3AD203B41FA5}">
                      <a16:colId xmlns:a16="http://schemas.microsoft.com/office/drawing/2014/main" xmlns="" val="143867057"/>
                    </a:ext>
                  </a:extLst>
                </a:gridCol>
                <a:gridCol w="2286679">
                  <a:extLst>
                    <a:ext uri="{9D8B030D-6E8A-4147-A177-3AD203B41FA5}">
                      <a16:colId xmlns:a16="http://schemas.microsoft.com/office/drawing/2014/main" xmlns="" val="2048772070"/>
                    </a:ext>
                  </a:extLst>
                </a:gridCol>
                <a:gridCol w="1708079">
                  <a:extLst>
                    <a:ext uri="{9D8B030D-6E8A-4147-A177-3AD203B41FA5}">
                      <a16:colId xmlns:a16="http://schemas.microsoft.com/office/drawing/2014/main" xmlns="" val="1825030905"/>
                    </a:ext>
                  </a:extLst>
                </a:gridCol>
                <a:gridCol w="2064940">
                  <a:extLst>
                    <a:ext uri="{9D8B030D-6E8A-4147-A177-3AD203B41FA5}">
                      <a16:colId xmlns:a16="http://schemas.microsoft.com/office/drawing/2014/main" xmlns="" val="3037096357"/>
                    </a:ext>
                  </a:extLst>
                </a:gridCol>
              </a:tblGrid>
              <a:tr h="351944">
                <a:tc>
                  <a:txBody>
                    <a:bodyPr/>
                    <a:lstStyle/>
                    <a:p>
                      <a:r>
                        <a:rPr lang="en-US" dirty="0"/>
                        <a:t>NAME</a:t>
                      </a:r>
                    </a:p>
                  </a:txBody>
                  <a:tcPr/>
                </a:tc>
                <a:tc>
                  <a:txBody>
                    <a:bodyPr/>
                    <a:lstStyle/>
                    <a:p>
                      <a:r>
                        <a:rPr lang="en-US" dirty="0"/>
                        <a:t>MAKE</a:t>
                      </a:r>
                    </a:p>
                  </a:txBody>
                  <a:tcPr/>
                </a:tc>
                <a:tc>
                  <a:txBody>
                    <a:bodyPr/>
                    <a:lstStyle/>
                    <a:p>
                      <a:r>
                        <a:rPr lang="en-US" dirty="0"/>
                        <a:t>CAPACITY</a:t>
                      </a:r>
                    </a:p>
                  </a:txBody>
                  <a:tcPr/>
                </a:tc>
                <a:tc>
                  <a:txBody>
                    <a:bodyPr/>
                    <a:lstStyle/>
                    <a:p>
                      <a:r>
                        <a:rPr lang="en-US" dirty="0"/>
                        <a:t>LOCATION</a:t>
                      </a:r>
                    </a:p>
                  </a:txBody>
                  <a:tcPr/>
                </a:tc>
                <a:extLst>
                  <a:ext uri="{0D108BD9-81ED-4DB2-BD59-A6C34878D82A}">
                    <a16:rowId xmlns:a16="http://schemas.microsoft.com/office/drawing/2014/main" xmlns="" val="583854204"/>
                  </a:ext>
                </a:extLst>
              </a:tr>
              <a:tr h="341268">
                <a:tc>
                  <a:txBody>
                    <a:bodyPr/>
                    <a:lstStyle/>
                    <a:p>
                      <a:r>
                        <a:rPr lang="en-US" sz="1400" dirty="0"/>
                        <a:t>CNC CUTTING M/C</a:t>
                      </a:r>
                    </a:p>
                  </a:txBody>
                  <a:tcPr/>
                </a:tc>
                <a:tc>
                  <a:txBody>
                    <a:bodyPr/>
                    <a:lstStyle/>
                    <a:p>
                      <a:r>
                        <a:rPr lang="en-US" sz="1400" kern="1200" baseline="0" dirty="0"/>
                        <a:t>HYPERTHERM USA. 	</a:t>
                      </a:r>
                      <a:endParaRPr lang="en-US" sz="1400" kern="1200" baseline="0" dirty="0">
                        <a:solidFill>
                          <a:schemeClr val="dk1"/>
                        </a:solidFill>
                        <a:latin typeface="+mn-lt"/>
                        <a:ea typeface="+mn-ea"/>
                        <a:cs typeface="+mn-cs"/>
                      </a:endParaRPr>
                    </a:p>
                  </a:txBody>
                  <a:tcPr/>
                </a:tc>
                <a:tc>
                  <a:txBody>
                    <a:bodyPr/>
                    <a:lstStyle/>
                    <a:p>
                      <a:r>
                        <a:rPr lang="en-US" sz="1400" dirty="0"/>
                        <a:t>UPTO</a:t>
                      </a:r>
                      <a:r>
                        <a:rPr lang="en-US" sz="1400" baseline="0" dirty="0"/>
                        <a:t> 16 MM</a:t>
                      </a:r>
                      <a:endParaRPr lang="en-US" sz="1400" dirty="0"/>
                    </a:p>
                  </a:txBody>
                  <a:tcPr/>
                </a:tc>
                <a:tc>
                  <a:txBody>
                    <a:bodyPr/>
                    <a:lstStyle/>
                    <a:p>
                      <a:r>
                        <a:rPr lang="en-US" sz="1400" dirty="0"/>
                        <a:t>PLANT-1</a:t>
                      </a:r>
                    </a:p>
                  </a:txBody>
                  <a:tcPr/>
                </a:tc>
                <a:extLst>
                  <a:ext uri="{0D108BD9-81ED-4DB2-BD59-A6C34878D82A}">
                    <a16:rowId xmlns:a16="http://schemas.microsoft.com/office/drawing/2014/main" xmlns="" val="602528720"/>
                  </a:ext>
                </a:extLst>
              </a:tr>
              <a:tr h="327746">
                <a:tc>
                  <a:txBody>
                    <a:bodyPr/>
                    <a:lstStyle/>
                    <a:p>
                      <a:r>
                        <a:rPr lang="en-US" sz="1400" dirty="0"/>
                        <a:t>HYDRAULIC</a:t>
                      </a:r>
                      <a:r>
                        <a:rPr lang="en-US" sz="1400" baseline="0" dirty="0"/>
                        <a:t> PUNCH M/C</a:t>
                      </a:r>
                      <a:endParaRPr lang="en-US" sz="1400" dirty="0"/>
                    </a:p>
                  </a:txBody>
                  <a:tcPr/>
                </a:tc>
                <a:tc>
                  <a:txBody>
                    <a:bodyPr/>
                    <a:lstStyle/>
                    <a:p>
                      <a:r>
                        <a:rPr lang="en-US" sz="1400" dirty="0"/>
                        <a:t>NITTO</a:t>
                      </a:r>
                    </a:p>
                  </a:txBody>
                  <a:tcPr/>
                </a:tc>
                <a:tc>
                  <a:txBody>
                    <a:bodyPr/>
                    <a:lstStyle/>
                    <a:p>
                      <a:r>
                        <a:rPr lang="en-US" sz="1400" dirty="0"/>
                        <a:t>UPTO 16 MM</a:t>
                      </a:r>
                    </a:p>
                  </a:txBody>
                  <a:tcPr/>
                </a:tc>
                <a:tc>
                  <a:txBody>
                    <a:bodyPr/>
                    <a:lstStyle/>
                    <a:p>
                      <a:r>
                        <a:rPr lang="en-US" sz="1400" dirty="0"/>
                        <a:t>PLANT- 1</a:t>
                      </a:r>
                    </a:p>
                  </a:txBody>
                  <a:tcPr/>
                </a:tc>
                <a:extLst>
                  <a:ext uri="{0D108BD9-81ED-4DB2-BD59-A6C34878D82A}">
                    <a16:rowId xmlns:a16="http://schemas.microsoft.com/office/drawing/2014/main" xmlns="" val="3262523508"/>
                  </a:ext>
                </a:extLst>
              </a:tr>
              <a:tr h="300545">
                <a:tc>
                  <a:txBody>
                    <a:bodyPr/>
                    <a:lstStyle/>
                    <a:p>
                      <a:r>
                        <a:rPr lang="en-US" sz="1400" dirty="0"/>
                        <a:t>SAW</a:t>
                      </a:r>
                      <a:r>
                        <a:rPr lang="en-US" sz="1400" baseline="0" dirty="0"/>
                        <a:t> WELDING M/C</a:t>
                      </a:r>
                      <a:endParaRPr lang="en-US" sz="1400" dirty="0"/>
                    </a:p>
                  </a:txBody>
                  <a:tcPr/>
                </a:tc>
                <a:tc>
                  <a:txBody>
                    <a:bodyPr/>
                    <a:lstStyle/>
                    <a:p>
                      <a:r>
                        <a:rPr lang="en-US" sz="1400" dirty="0"/>
                        <a:t>ADOR</a:t>
                      </a:r>
                    </a:p>
                  </a:txBody>
                  <a:tcPr/>
                </a:tc>
                <a:tc>
                  <a:txBody>
                    <a:bodyPr/>
                    <a:lstStyle/>
                    <a:p>
                      <a:r>
                        <a:rPr lang="en-US" sz="1400" dirty="0"/>
                        <a:t>UPTO</a:t>
                      </a:r>
                      <a:r>
                        <a:rPr lang="en-US" sz="1400" baseline="0" dirty="0"/>
                        <a:t> 15 M.</a:t>
                      </a:r>
                      <a:endParaRPr lang="en-US" sz="1400" dirty="0"/>
                    </a:p>
                  </a:txBody>
                  <a:tcPr/>
                </a:tc>
                <a:tc>
                  <a:txBody>
                    <a:bodyPr/>
                    <a:lstStyle/>
                    <a:p>
                      <a:r>
                        <a:rPr lang="en-US" sz="1400" dirty="0"/>
                        <a:t>PLANT-1</a:t>
                      </a:r>
                    </a:p>
                  </a:txBody>
                  <a:tcPr/>
                </a:tc>
                <a:extLst>
                  <a:ext uri="{0D108BD9-81ED-4DB2-BD59-A6C34878D82A}">
                    <a16:rowId xmlns:a16="http://schemas.microsoft.com/office/drawing/2014/main" xmlns="" val="2093028607"/>
                  </a:ext>
                </a:extLst>
              </a:tr>
              <a:tr h="498587">
                <a:tc>
                  <a:txBody>
                    <a:bodyPr/>
                    <a:lstStyle/>
                    <a:p>
                      <a:r>
                        <a:rPr lang="en-US" sz="1400" dirty="0"/>
                        <a:t>SAND</a:t>
                      </a:r>
                      <a:r>
                        <a:rPr lang="en-US" sz="1400" baseline="0" dirty="0"/>
                        <a:t> BLASTING M/C WITH COMPRESSOR</a:t>
                      </a:r>
                      <a:endParaRPr lang="en-US" sz="1400" dirty="0"/>
                    </a:p>
                  </a:txBody>
                  <a:tcPr/>
                </a:tc>
                <a:tc>
                  <a:txBody>
                    <a:bodyPr/>
                    <a:lstStyle/>
                    <a:p>
                      <a:r>
                        <a:rPr lang="en-US" sz="1400" dirty="0"/>
                        <a:t>ARABLAST</a:t>
                      </a:r>
                    </a:p>
                  </a:txBody>
                  <a:tcPr/>
                </a:tc>
                <a:tc>
                  <a:txBody>
                    <a:bodyPr/>
                    <a:lstStyle/>
                    <a:p>
                      <a:r>
                        <a:rPr lang="en-US" sz="1400" dirty="0"/>
                        <a:t>CHAMBER</a:t>
                      </a:r>
                      <a:r>
                        <a:rPr lang="en-US" sz="1400" baseline="0" dirty="0"/>
                        <a:t> FOR 15M</a:t>
                      </a:r>
                      <a:endParaRPr lang="en-US" sz="1400" dirty="0"/>
                    </a:p>
                  </a:txBody>
                  <a:tcPr/>
                </a:tc>
                <a:tc>
                  <a:txBody>
                    <a:bodyPr/>
                    <a:lstStyle/>
                    <a:p>
                      <a:r>
                        <a:rPr lang="en-US" sz="1400" dirty="0"/>
                        <a:t>PLANT-1</a:t>
                      </a:r>
                    </a:p>
                  </a:txBody>
                  <a:tcPr/>
                </a:tc>
                <a:extLst>
                  <a:ext uri="{0D108BD9-81ED-4DB2-BD59-A6C34878D82A}">
                    <a16:rowId xmlns:a16="http://schemas.microsoft.com/office/drawing/2014/main" xmlns="" val="3055476242"/>
                  </a:ext>
                </a:extLst>
              </a:tr>
              <a:tr h="340151">
                <a:tc>
                  <a:txBody>
                    <a:bodyPr/>
                    <a:lstStyle/>
                    <a:p>
                      <a:r>
                        <a:rPr lang="en-US" sz="1400" dirty="0"/>
                        <a:t>AIR LESS PAINTING M/C</a:t>
                      </a:r>
                    </a:p>
                  </a:txBody>
                  <a:tcPr/>
                </a:tc>
                <a:tc>
                  <a:txBody>
                    <a:bodyPr/>
                    <a:lstStyle/>
                    <a:p>
                      <a:r>
                        <a:rPr lang="en-US" sz="1400" dirty="0"/>
                        <a:t>GRACO MAGNUM</a:t>
                      </a:r>
                    </a:p>
                  </a:txBody>
                  <a:tcPr/>
                </a:tc>
                <a:tc>
                  <a:txBody>
                    <a:bodyPr/>
                    <a:lstStyle/>
                    <a:p>
                      <a:r>
                        <a:rPr lang="en-US" sz="1400" dirty="0"/>
                        <a:t>1 NOS.</a:t>
                      </a:r>
                    </a:p>
                  </a:txBody>
                  <a:tcPr/>
                </a:tc>
                <a:tc>
                  <a:txBody>
                    <a:bodyPr/>
                    <a:lstStyle/>
                    <a:p>
                      <a:r>
                        <a:rPr lang="en-US" sz="1400" dirty="0"/>
                        <a:t>PLANT-1</a:t>
                      </a:r>
                    </a:p>
                  </a:txBody>
                  <a:tcPr/>
                </a:tc>
                <a:extLst>
                  <a:ext uri="{0D108BD9-81ED-4DB2-BD59-A6C34878D82A}">
                    <a16:rowId xmlns:a16="http://schemas.microsoft.com/office/drawing/2014/main" xmlns="" val="306951752"/>
                  </a:ext>
                </a:extLst>
              </a:tr>
            </a:tbl>
          </a:graphicData>
        </a:graphic>
      </p:graphicFrame>
      <p:pic>
        <p:nvPicPr>
          <p:cNvPr id="9" name="Picture 8"/>
          <p:cNvPicPr>
            <a:picLocks noChangeAspect="1" noChangeArrowheads="1"/>
          </p:cNvPicPr>
          <p:nvPr/>
        </p:nvPicPr>
        <p:blipFill>
          <a:blip r:embed="rId7"/>
          <a:srcRect/>
          <a:stretch>
            <a:fillRect/>
          </a:stretch>
        </p:blipFill>
        <p:spPr bwMode="auto">
          <a:xfrm>
            <a:off x="5715000" y="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263547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9A476C-800A-4F5F-BF4B-A2D73AAE4D96}"/>
              </a:ext>
            </a:extLst>
          </p:cNvPr>
          <p:cNvSpPr/>
          <p:nvPr/>
        </p:nvSpPr>
        <p:spPr>
          <a:xfrm>
            <a:off x="3002018" y="1356794"/>
            <a:ext cx="3139963" cy="369332"/>
          </a:xfrm>
          <a:prstGeom prst="rect">
            <a:avLst/>
          </a:prstGeom>
        </p:spPr>
        <p:txBody>
          <a:bodyPr wrap="none">
            <a:spAutoFit/>
          </a:bodyPr>
          <a:lstStyle/>
          <a:p>
            <a:pPr algn="ctr"/>
            <a:r>
              <a:rPr lang="en-US" b="1" dirty="0">
                <a:solidFill>
                  <a:srgbClr val="002060"/>
                </a:solidFill>
              </a:rPr>
              <a:t>MAJOR MACHINERY – PLANT 2</a:t>
            </a:r>
          </a:p>
        </p:txBody>
      </p:sp>
      <p:pic>
        <p:nvPicPr>
          <p:cNvPr id="3" name="Picture 2" descr="Picture 2">
            <a:extLst>
              <a:ext uri="{FF2B5EF4-FFF2-40B4-BE49-F238E27FC236}">
                <a16:creationId xmlns:a16="http://schemas.microsoft.com/office/drawing/2014/main" xmlns="" id="{D6700EB0-3777-454A-8D10-96FBD4BB90EF}"/>
              </a:ext>
            </a:extLst>
          </p:cNvPr>
          <p:cNvPicPr>
            <a:picLocks noChangeAspect="1"/>
          </p:cNvPicPr>
          <p:nvPr/>
        </p:nvPicPr>
        <p:blipFill>
          <a:blip r:embed="rId2" cstate="print"/>
          <a:stretch>
            <a:fillRect/>
          </a:stretch>
        </p:blipFill>
        <p:spPr>
          <a:xfrm>
            <a:off x="6876256" y="168181"/>
            <a:ext cx="2016224" cy="593378"/>
          </a:xfrm>
          <a:prstGeom prst="rect">
            <a:avLst/>
          </a:prstGeom>
          <a:ln w="12700">
            <a:miter lim="400000"/>
          </a:ln>
          <a:effectLst>
            <a:outerShdw blurRad="292100" dist="139700" dir="2700000" rotWithShape="0">
              <a:srgbClr val="333333">
                <a:alpha val="64999"/>
              </a:srgbClr>
            </a:outerShdw>
          </a:effectLst>
        </p:spPr>
      </p:pic>
      <p:sp>
        <p:nvSpPr>
          <p:cNvPr id="4" name="Rectangle 3">
            <a:extLst>
              <a:ext uri="{FF2B5EF4-FFF2-40B4-BE49-F238E27FC236}">
                <a16:creationId xmlns:a16="http://schemas.microsoft.com/office/drawing/2014/main" xmlns="" id="{11613EF1-63BA-46FF-B171-3E847661D862}"/>
              </a:ext>
            </a:extLst>
          </p:cNvPr>
          <p:cNvSpPr/>
          <p:nvPr/>
        </p:nvSpPr>
        <p:spPr>
          <a:xfrm>
            <a:off x="4018002" y="3244334"/>
            <a:ext cx="1107996" cy="369332"/>
          </a:xfrm>
          <a:prstGeom prst="rect">
            <a:avLst/>
          </a:prstGeom>
        </p:spPr>
        <p:txBody>
          <a:bodyPr wrap="none">
            <a:spAutoFit/>
          </a:bodyPr>
          <a:lstStyle/>
          <a:p>
            <a:r>
              <a:rPr lang="en-US" dirty="0">
                <a:solidFill>
                  <a:schemeClr val="dk1"/>
                </a:solidFill>
              </a:rPr>
              <a:t>	</a:t>
            </a:r>
            <a:endParaRPr lang="en-IN" dirty="0"/>
          </a:p>
        </p:txBody>
      </p:sp>
      <p:graphicFrame>
        <p:nvGraphicFramePr>
          <p:cNvPr id="5" name="Table 4">
            <a:extLst>
              <a:ext uri="{FF2B5EF4-FFF2-40B4-BE49-F238E27FC236}">
                <a16:creationId xmlns:a16="http://schemas.microsoft.com/office/drawing/2014/main" xmlns="" id="{4FB86621-44BD-4BB9-87B8-8D07FD58661A}"/>
              </a:ext>
            </a:extLst>
          </p:cNvPr>
          <p:cNvGraphicFramePr>
            <a:graphicFrameLocks noGrp="1"/>
          </p:cNvGraphicFramePr>
          <p:nvPr>
            <p:extLst>
              <p:ext uri="{D42A27DB-BD31-4B8C-83A1-F6EECF244321}">
                <p14:modId xmlns:p14="http://schemas.microsoft.com/office/powerpoint/2010/main" xmlns="" val="592895050"/>
              </p:ext>
            </p:extLst>
          </p:nvPr>
        </p:nvGraphicFramePr>
        <p:xfrm>
          <a:off x="251520" y="2064642"/>
          <a:ext cx="8640960" cy="2359384"/>
        </p:xfrm>
        <a:graphic>
          <a:graphicData uri="http://schemas.openxmlformats.org/drawingml/2006/table">
            <a:tbl>
              <a:tblPr firstRow="1" bandRow="1">
                <a:tableStyleId>{5C22544A-7EE6-4342-B048-85BDC9FD1C3A}</a:tableStyleId>
              </a:tblPr>
              <a:tblGrid>
                <a:gridCol w="2700301">
                  <a:extLst>
                    <a:ext uri="{9D8B030D-6E8A-4147-A177-3AD203B41FA5}">
                      <a16:colId xmlns:a16="http://schemas.microsoft.com/office/drawing/2014/main" xmlns="" val="2032512500"/>
                    </a:ext>
                  </a:extLst>
                </a:gridCol>
                <a:gridCol w="1386640">
                  <a:extLst>
                    <a:ext uri="{9D8B030D-6E8A-4147-A177-3AD203B41FA5}">
                      <a16:colId xmlns:a16="http://schemas.microsoft.com/office/drawing/2014/main" xmlns="" val="3954616506"/>
                    </a:ext>
                  </a:extLst>
                </a:gridCol>
                <a:gridCol w="2445086">
                  <a:extLst>
                    <a:ext uri="{9D8B030D-6E8A-4147-A177-3AD203B41FA5}">
                      <a16:colId xmlns:a16="http://schemas.microsoft.com/office/drawing/2014/main" xmlns="" val="2357969798"/>
                    </a:ext>
                  </a:extLst>
                </a:gridCol>
                <a:gridCol w="2108933">
                  <a:extLst>
                    <a:ext uri="{9D8B030D-6E8A-4147-A177-3AD203B41FA5}">
                      <a16:colId xmlns:a16="http://schemas.microsoft.com/office/drawing/2014/main" xmlns="" val="419728081"/>
                    </a:ext>
                  </a:extLst>
                </a:gridCol>
              </a:tblGrid>
              <a:tr h="415547">
                <a:tc>
                  <a:txBody>
                    <a:bodyPr/>
                    <a:lstStyle/>
                    <a:p>
                      <a:r>
                        <a:rPr lang="en-US" sz="1400" dirty="0"/>
                        <a:t>NAME</a:t>
                      </a:r>
                    </a:p>
                  </a:txBody>
                  <a:tcPr/>
                </a:tc>
                <a:tc>
                  <a:txBody>
                    <a:bodyPr/>
                    <a:lstStyle/>
                    <a:p>
                      <a:r>
                        <a:rPr lang="en-US" sz="1400" dirty="0"/>
                        <a:t>MAKE</a:t>
                      </a:r>
                    </a:p>
                  </a:txBody>
                  <a:tcPr/>
                </a:tc>
                <a:tc>
                  <a:txBody>
                    <a:bodyPr/>
                    <a:lstStyle/>
                    <a:p>
                      <a:r>
                        <a:rPr lang="en-US" sz="1400" dirty="0"/>
                        <a:t>CAPACITY</a:t>
                      </a:r>
                    </a:p>
                  </a:txBody>
                  <a:tcPr/>
                </a:tc>
                <a:tc>
                  <a:txBody>
                    <a:bodyPr/>
                    <a:lstStyle/>
                    <a:p>
                      <a:r>
                        <a:rPr lang="en-US" sz="1400" dirty="0"/>
                        <a:t>LOCATION</a:t>
                      </a:r>
                    </a:p>
                  </a:txBody>
                  <a:tcPr/>
                </a:tc>
                <a:extLst>
                  <a:ext uri="{0D108BD9-81ED-4DB2-BD59-A6C34878D82A}">
                    <a16:rowId xmlns:a16="http://schemas.microsoft.com/office/drawing/2014/main" xmlns="" val="2626851645"/>
                  </a:ext>
                </a:extLst>
              </a:tr>
              <a:tr h="549157">
                <a:tc>
                  <a:txBody>
                    <a:bodyPr/>
                    <a:lstStyle/>
                    <a:p>
                      <a:r>
                        <a:rPr lang="en-US" sz="1400" kern="1200" baseline="0" dirty="0"/>
                        <a:t>ROLL FORMING MACHINE – DECK PROFILE	</a:t>
                      </a:r>
                      <a:endParaRPr lang="en-US" sz="14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t>RAJKOT, GUJRAT 		</a:t>
                      </a:r>
                      <a:endParaRPr lang="en-US" sz="1400" kern="1200" baseline="0" dirty="0">
                        <a:solidFill>
                          <a:schemeClr val="dk1"/>
                        </a:solidFill>
                        <a:latin typeface="+mn-lt"/>
                        <a:ea typeface="+mn-ea"/>
                        <a:cs typeface="+mn-cs"/>
                      </a:endParaRPr>
                    </a:p>
                  </a:txBody>
                  <a:tcPr/>
                </a:tc>
                <a:tc>
                  <a:txBody>
                    <a:bodyPr/>
                    <a:lstStyle/>
                    <a:p>
                      <a:r>
                        <a:rPr lang="en-US" sz="1400" kern="1200" baseline="0" dirty="0"/>
                        <a:t>21 STATION FOR FORMING DECK SHEET	</a:t>
                      </a:r>
                      <a:endParaRPr lang="en-US" sz="1400" kern="1200" baseline="0" dirty="0">
                        <a:solidFill>
                          <a:schemeClr val="dk1"/>
                        </a:solidFill>
                        <a:latin typeface="+mn-lt"/>
                        <a:ea typeface="+mn-ea"/>
                        <a:cs typeface="+mn-cs"/>
                      </a:endParaRPr>
                    </a:p>
                  </a:txBody>
                  <a:tcPr/>
                </a:tc>
                <a:tc>
                  <a:txBody>
                    <a:bodyPr/>
                    <a:lstStyle/>
                    <a:p>
                      <a:r>
                        <a:rPr lang="en-US" sz="1400" dirty="0"/>
                        <a:t>PLANT-2</a:t>
                      </a:r>
                    </a:p>
                  </a:txBody>
                  <a:tcPr/>
                </a:tc>
                <a:extLst>
                  <a:ext uri="{0D108BD9-81ED-4DB2-BD59-A6C34878D82A}">
                    <a16:rowId xmlns:a16="http://schemas.microsoft.com/office/drawing/2014/main" xmlns="" val="165829314"/>
                  </a:ext>
                </a:extLst>
              </a:tr>
              <a:tr h="609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t>ROLL FORMING MACHINE –ROOF &amp; SIDE, </a:t>
                      </a:r>
                      <a:r>
                        <a:rPr lang="en-US" sz="1400" dirty="0"/>
                        <a:t>Hi-</a:t>
                      </a:r>
                      <a:r>
                        <a:rPr lang="en-US" sz="1400" baseline="0" dirty="0"/>
                        <a:t> Rib </a:t>
                      </a:r>
                      <a:r>
                        <a:rPr lang="en-US" sz="1400" dirty="0"/>
                        <a:t>PROFILE</a:t>
                      </a:r>
                    </a:p>
                  </a:txBody>
                  <a:tcPr/>
                </a:tc>
                <a:tc>
                  <a:txBody>
                    <a:bodyPr/>
                    <a:lstStyle/>
                    <a:p>
                      <a:r>
                        <a:rPr lang="en-US" sz="1400" kern="1200" baseline="0" dirty="0"/>
                        <a:t>RAJKOT, GUJRAT </a:t>
                      </a:r>
                      <a:endParaRPr lang="en-US" sz="1400" dirty="0"/>
                    </a:p>
                  </a:txBody>
                  <a:tcPr/>
                </a:tc>
                <a:tc>
                  <a:txBody>
                    <a:bodyPr/>
                    <a:lstStyle/>
                    <a:p>
                      <a:r>
                        <a:rPr lang="en-US" sz="1400" kern="1200" baseline="0" dirty="0"/>
                        <a:t>21 STATION FOR FORMING </a:t>
                      </a:r>
                    </a:p>
                    <a:p>
                      <a:r>
                        <a:rPr lang="en-US" sz="1400" kern="1200" baseline="0" dirty="0"/>
                        <a:t>ROOF &amp; SIDE SHEET </a:t>
                      </a:r>
                      <a:endParaRPr lang="en-US" sz="1400" dirty="0"/>
                    </a:p>
                  </a:txBody>
                  <a:tcPr/>
                </a:tc>
                <a:tc>
                  <a:txBody>
                    <a:bodyPr/>
                    <a:lstStyle/>
                    <a:p>
                      <a:r>
                        <a:rPr lang="en-US" sz="1400" dirty="0"/>
                        <a:t>PLANT-2</a:t>
                      </a:r>
                    </a:p>
                  </a:txBody>
                  <a:tcPr/>
                </a:tc>
                <a:extLst>
                  <a:ext uri="{0D108BD9-81ED-4DB2-BD59-A6C34878D82A}">
                    <a16:rowId xmlns:a16="http://schemas.microsoft.com/office/drawing/2014/main" xmlns="" val="342892293"/>
                  </a:ext>
                </a:extLst>
              </a:tr>
              <a:tr h="602592">
                <a:tc>
                  <a:txBody>
                    <a:bodyPr/>
                    <a:lstStyle/>
                    <a:p>
                      <a:r>
                        <a:rPr lang="en-US" sz="1400" dirty="0"/>
                        <a:t>C /</a:t>
                      </a:r>
                      <a:r>
                        <a:rPr lang="en-US" sz="1400" baseline="0" dirty="0"/>
                        <a:t> Z INTERCHANGEABLE ROLLING M/C</a:t>
                      </a:r>
                      <a:endParaRPr lang="en-US" sz="1400" dirty="0"/>
                    </a:p>
                  </a:txBody>
                  <a:tcPr/>
                </a:tc>
                <a:tc>
                  <a:txBody>
                    <a:bodyPr/>
                    <a:lstStyle/>
                    <a:p>
                      <a:r>
                        <a:rPr lang="en-US" sz="1400" dirty="0"/>
                        <a:t>CHINA</a:t>
                      </a:r>
                    </a:p>
                  </a:txBody>
                  <a:tcPr/>
                </a:tc>
                <a:tc>
                  <a:txBody>
                    <a:bodyPr/>
                    <a:lstStyle/>
                    <a:p>
                      <a:r>
                        <a:rPr lang="en-US" sz="1400" kern="1200" baseline="0" dirty="0"/>
                        <a:t>10 STATION FOR FORMING </a:t>
                      </a:r>
                    </a:p>
                    <a:p>
                      <a:r>
                        <a:rPr lang="en-US" sz="1400" kern="1200" baseline="0" dirty="0"/>
                        <a:t>ROOF &amp; SIDE SHEET </a:t>
                      </a:r>
                      <a:endParaRPr lang="en-US" sz="1400" dirty="0"/>
                    </a:p>
                  </a:txBody>
                  <a:tcPr/>
                </a:tc>
                <a:tc>
                  <a:txBody>
                    <a:bodyPr/>
                    <a:lstStyle/>
                    <a:p>
                      <a:r>
                        <a:rPr lang="en-US" sz="1400" dirty="0"/>
                        <a:t>PLANT-2</a:t>
                      </a:r>
                    </a:p>
                  </a:txBody>
                  <a:tcPr/>
                </a:tc>
                <a:extLst>
                  <a:ext uri="{0D108BD9-81ED-4DB2-BD59-A6C34878D82A}">
                    <a16:rowId xmlns:a16="http://schemas.microsoft.com/office/drawing/2014/main" xmlns="" val="4041794299"/>
                  </a:ext>
                </a:extLst>
              </a:tr>
            </a:tbl>
          </a:graphicData>
        </a:graphic>
      </p:graphicFrame>
      <p:pic>
        <p:nvPicPr>
          <p:cNvPr id="6" name="Picture 5" descr="Box-Profile-Roofing-Sheet-Manufacturing-Machine-for-Sale51c29de150a24ce925cf.jpg">
            <a:extLst>
              <a:ext uri="{FF2B5EF4-FFF2-40B4-BE49-F238E27FC236}">
                <a16:creationId xmlns:a16="http://schemas.microsoft.com/office/drawing/2014/main" xmlns="" id="{10FBAC1F-5CA7-415F-B804-32845978F03B}"/>
              </a:ext>
            </a:extLst>
          </p:cNvPr>
          <p:cNvPicPr>
            <a:picLocks noChangeAspect="1"/>
          </p:cNvPicPr>
          <p:nvPr/>
        </p:nvPicPr>
        <p:blipFill>
          <a:blip r:embed="rId3"/>
          <a:stretch>
            <a:fillRect/>
          </a:stretch>
        </p:blipFill>
        <p:spPr>
          <a:xfrm>
            <a:off x="251519" y="4794850"/>
            <a:ext cx="2785221" cy="1750710"/>
          </a:xfrm>
          <a:prstGeom prst="rect">
            <a:avLst/>
          </a:prstGeom>
        </p:spPr>
      </p:pic>
      <p:pic>
        <p:nvPicPr>
          <p:cNvPr id="7" name="Picture 6" descr="75mm-Deep-Deck-Sheet-Making-Machine-3.jpg">
            <a:extLst>
              <a:ext uri="{FF2B5EF4-FFF2-40B4-BE49-F238E27FC236}">
                <a16:creationId xmlns:a16="http://schemas.microsoft.com/office/drawing/2014/main" xmlns="" id="{C950A71E-69A1-484C-87DD-CB748C1E92C0}"/>
              </a:ext>
            </a:extLst>
          </p:cNvPr>
          <p:cNvPicPr>
            <a:picLocks noChangeAspect="1"/>
          </p:cNvPicPr>
          <p:nvPr/>
        </p:nvPicPr>
        <p:blipFill>
          <a:blip r:embed="rId4"/>
          <a:stretch>
            <a:fillRect/>
          </a:stretch>
        </p:blipFill>
        <p:spPr>
          <a:xfrm>
            <a:off x="3174999" y="4798225"/>
            <a:ext cx="2912225" cy="1747335"/>
          </a:xfrm>
          <a:prstGeom prst="rect">
            <a:avLst/>
          </a:prstGeom>
        </p:spPr>
      </p:pic>
      <p:pic>
        <p:nvPicPr>
          <p:cNvPr id="8" name="Picture 7" descr="C&amp;Z INTERCHANGEABLE.jpg">
            <a:extLst>
              <a:ext uri="{FF2B5EF4-FFF2-40B4-BE49-F238E27FC236}">
                <a16:creationId xmlns:a16="http://schemas.microsoft.com/office/drawing/2014/main" xmlns="" id="{8FC6281C-25CE-48A6-AAC9-34A54A7312AD}"/>
              </a:ext>
            </a:extLst>
          </p:cNvPr>
          <p:cNvPicPr>
            <a:picLocks noChangeAspect="1"/>
          </p:cNvPicPr>
          <p:nvPr/>
        </p:nvPicPr>
        <p:blipFill>
          <a:blip r:embed="rId5"/>
          <a:stretch>
            <a:fillRect/>
          </a:stretch>
        </p:blipFill>
        <p:spPr>
          <a:xfrm>
            <a:off x="6225482" y="4798225"/>
            <a:ext cx="2666998" cy="1676399"/>
          </a:xfrm>
          <a:prstGeom prst="rect">
            <a:avLst/>
          </a:prstGeom>
        </p:spPr>
      </p:pic>
      <p:pic>
        <p:nvPicPr>
          <p:cNvPr id="9" name="Picture 8"/>
          <p:cNvPicPr>
            <a:picLocks noChangeAspect="1" noChangeArrowheads="1"/>
          </p:cNvPicPr>
          <p:nvPr/>
        </p:nvPicPr>
        <p:blipFill>
          <a:blip r:embed="rId6"/>
          <a:srcRect/>
          <a:stretch>
            <a:fillRect/>
          </a:stretch>
        </p:blipFill>
        <p:spPr bwMode="auto">
          <a:xfrm>
            <a:off x="5715000" y="15240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45595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9A476C-800A-4F5F-BF4B-A2D73AAE4D96}"/>
              </a:ext>
            </a:extLst>
          </p:cNvPr>
          <p:cNvSpPr/>
          <p:nvPr/>
        </p:nvSpPr>
        <p:spPr>
          <a:xfrm>
            <a:off x="3002018" y="1119591"/>
            <a:ext cx="3139963" cy="369332"/>
          </a:xfrm>
          <a:prstGeom prst="rect">
            <a:avLst/>
          </a:prstGeom>
        </p:spPr>
        <p:txBody>
          <a:bodyPr wrap="none">
            <a:spAutoFit/>
          </a:bodyPr>
          <a:lstStyle/>
          <a:p>
            <a:pPr algn="ctr"/>
            <a:r>
              <a:rPr lang="en-US" b="1" dirty="0">
                <a:solidFill>
                  <a:srgbClr val="002060"/>
                </a:solidFill>
              </a:rPr>
              <a:t>MAJOR MACHINERY – PLANT 3</a:t>
            </a:r>
          </a:p>
        </p:txBody>
      </p:sp>
      <p:pic>
        <p:nvPicPr>
          <p:cNvPr id="3" name="Picture 2" descr="Picture 2">
            <a:extLst>
              <a:ext uri="{FF2B5EF4-FFF2-40B4-BE49-F238E27FC236}">
                <a16:creationId xmlns:a16="http://schemas.microsoft.com/office/drawing/2014/main" xmlns="" id="{D6700EB0-3777-454A-8D10-96FBD4BB90EF}"/>
              </a:ext>
            </a:extLst>
          </p:cNvPr>
          <p:cNvPicPr>
            <a:picLocks noChangeAspect="1"/>
          </p:cNvPicPr>
          <p:nvPr/>
        </p:nvPicPr>
        <p:blipFill>
          <a:blip r:embed="rId2" cstate="print"/>
          <a:stretch>
            <a:fillRect/>
          </a:stretch>
        </p:blipFill>
        <p:spPr>
          <a:xfrm>
            <a:off x="6876256" y="116810"/>
            <a:ext cx="2016224" cy="593378"/>
          </a:xfrm>
          <a:prstGeom prst="rect">
            <a:avLst/>
          </a:prstGeom>
          <a:ln w="12700">
            <a:miter lim="400000"/>
          </a:ln>
          <a:effectLst>
            <a:outerShdw blurRad="292100" dist="139700" dir="2700000" rotWithShape="0">
              <a:srgbClr val="333333">
                <a:alpha val="64999"/>
              </a:srgbClr>
            </a:outerShdw>
          </a:effectLst>
        </p:spPr>
      </p:pic>
      <p:sp>
        <p:nvSpPr>
          <p:cNvPr id="4" name="Rectangle 3">
            <a:extLst>
              <a:ext uri="{FF2B5EF4-FFF2-40B4-BE49-F238E27FC236}">
                <a16:creationId xmlns:a16="http://schemas.microsoft.com/office/drawing/2014/main" xmlns="" id="{11613EF1-63BA-46FF-B171-3E847661D862}"/>
              </a:ext>
            </a:extLst>
          </p:cNvPr>
          <p:cNvSpPr/>
          <p:nvPr/>
        </p:nvSpPr>
        <p:spPr>
          <a:xfrm>
            <a:off x="4018002" y="3244334"/>
            <a:ext cx="1107996" cy="369332"/>
          </a:xfrm>
          <a:prstGeom prst="rect">
            <a:avLst/>
          </a:prstGeom>
        </p:spPr>
        <p:txBody>
          <a:bodyPr wrap="none">
            <a:spAutoFit/>
          </a:bodyPr>
          <a:lstStyle/>
          <a:p>
            <a:r>
              <a:rPr lang="en-US" dirty="0">
                <a:solidFill>
                  <a:schemeClr val="dk1"/>
                </a:solidFill>
              </a:rPr>
              <a:t>	</a:t>
            </a:r>
            <a:endParaRPr lang="en-IN" dirty="0"/>
          </a:p>
        </p:txBody>
      </p:sp>
      <p:graphicFrame>
        <p:nvGraphicFramePr>
          <p:cNvPr id="9" name="Table 8">
            <a:extLst>
              <a:ext uri="{FF2B5EF4-FFF2-40B4-BE49-F238E27FC236}">
                <a16:creationId xmlns:a16="http://schemas.microsoft.com/office/drawing/2014/main" xmlns="" id="{5F95E410-EEA3-4E66-BB59-86FBBECC9790}"/>
              </a:ext>
            </a:extLst>
          </p:cNvPr>
          <p:cNvGraphicFramePr>
            <a:graphicFrameLocks noGrp="1"/>
          </p:cNvGraphicFramePr>
          <p:nvPr>
            <p:extLst>
              <p:ext uri="{D42A27DB-BD31-4B8C-83A1-F6EECF244321}">
                <p14:modId xmlns:p14="http://schemas.microsoft.com/office/powerpoint/2010/main" xmlns="" val="1680336460"/>
              </p:ext>
            </p:extLst>
          </p:nvPr>
        </p:nvGraphicFramePr>
        <p:xfrm>
          <a:off x="251521" y="1488923"/>
          <a:ext cx="8640959" cy="3010232"/>
        </p:xfrm>
        <a:graphic>
          <a:graphicData uri="http://schemas.openxmlformats.org/drawingml/2006/table">
            <a:tbl>
              <a:tblPr firstRow="1" bandRow="1">
                <a:tableStyleId>{5C22544A-7EE6-4342-B048-85BDC9FD1C3A}</a:tableStyleId>
              </a:tblPr>
              <a:tblGrid>
                <a:gridCol w="2805507">
                  <a:extLst>
                    <a:ext uri="{9D8B030D-6E8A-4147-A177-3AD203B41FA5}">
                      <a16:colId xmlns:a16="http://schemas.microsoft.com/office/drawing/2014/main" xmlns="" val="3184946374"/>
                    </a:ext>
                  </a:extLst>
                </a:gridCol>
                <a:gridCol w="1658988">
                  <a:extLst>
                    <a:ext uri="{9D8B030D-6E8A-4147-A177-3AD203B41FA5}">
                      <a16:colId xmlns:a16="http://schemas.microsoft.com/office/drawing/2014/main" xmlns="" val="1882444128"/>
                    </a:ext>
                  </a:extLst>
                </a:gridCol>
                <a:gridCol w="3024336">
                  <a:extLst>
                    <a:ext uri="{9D8B030D-6E8A-4147-A177-3AD203B41FA5}">
                      <a16:colId xmlns:a16="http://schemas.microsoft.com/office/drawing/2014/main" xmlns="" val="1942248380"/>
                    </a:ext>
                  </a:extLst>
                </a:gridCol>
                <a:gridCol w="1152128">
                  <a:extLst>
                    <a:ext uri="{9D8B030D-6E8A-4147-A177-3AD203B41FA5}">
                      <a16:colId xmlns:a16="http://schemas.microsoft.com/office/drawing/2014/main" xmlns="" val="2499662416"/>
                    </a:ext>
                  </a:extLst>
                </a:gridCol>
              </a:tblGrid>
              <a:tr h="357352">
                <a:tc>
                  <a:txBody>
                    <a:bodyPr/>
                    <a:lstStyle/>
                    <a:p>
                      <a:r>
                        <a:rPr lang="en-US" dirty="0"/>
                        <a:t>NAME</a:t>
                      </a:r>
                    </a:p>
                  </a:txBody>
                  <a:tcPr/>
                </a:tc>
                <a:tc>
                  <a:txBody>
                    <a:bodyPr/>
                    <a:lstStyle/>
                    <a:p>
                      <a:r>
                        <a:rPr lang="en-US" dirty="0"/>
                        <a:t>MAKE</a:t>
                      </a:r>
                    </a:p>
                  </a:txBody>
                  <a:tcPr/>
                </a:tc>
                <a:tc>
                  <a:txBody>
                    <a:bodyPr/>
                    <a:lstStyle/>
                    <a:p>
                      <a:r>
                        <a:rPr lang="en-US" dirty="0"/>
                        <a:t>CAPACITY</a:t>
                      </a:r>
                    </a:p>
                  </a:txBody>
                  <a:tcPr/>
                </a:tc>
                <a:tc>
                  <a:txBody>
                    <a:bodyPr/>
                    <a:lstStyle/>
                    <a:p>
                      <a:r>
                        <a:rPr lang="en-US" dirty="0"/>
                        <a:t>LOCATION</a:t>
                      </a:r>
                    </a:p>
                  </a:txBody>
                  <a:tcPr/>
                </a:tc>
                <a:extLst>
                  <a:ext uri="{0D108BD9-81ED-4DB2-BD59-A6C34878D82A}">
                    <a16:rowId xmlns:a16="http://schemas.microsoft.com/office/drawing/2014/main" xmlns="" val="2876995785"/>
                  </a:ext>
                </a:extLst>
              </a:tr>
              <a:tr h="231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H- BEAM 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CHINA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WITH 2000 MM  WIDTH CAPACITY</a:t>
                      </a:r>
                    </a:p>
                  </a:txBody>
                  <a:tcPr/>
                </a:tc>
                <a:tc>
                  <a:txBody>
                    <a:bodyPr/>
                    <a:lstStyle/>
                    <a:p>
                      <a:r>
                        <a:rPr lang="en-US" sz="1400" dirty="0"/>
                        <a:t>PLANT-3</a:t>
                      </a:r>
                    </a:p>
                  </a:txBody>
                  <a:tcPr/>
                </a:tc>
                <a:extLst>
                  <a:ext uri="{0D108BD9-81ED-4DB2-BD59-A6C34878D82A}">
                    <a16:rowId xmlns:a16="http://schemas.microsoft.com/office/drawing/2014/main" xmlns="" val="259279242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CNC CUTTING M/C</a:t>
                      </a:r>
                      <a:endParaRPr lang="en-US" sz="14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MESSER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UPTO</a:t>
                      </a:r>
                      <a:r>
                        <a:rPr lang="en-US" sz="1400" baseline="0" dirty="0"/>
                        <a:t> 20 MM</a:t>
                      </a:r>
                      <a:endParaRPr lang="en-US" sz="1400" dirty="0"/>
                    </a:p>
                    <a:p>
                      <a:r>
                        <a:rPr lang="en-US" sz="1400" kern="1200" baseline="0" dirty="0">
                          <a:solidFill>
                            <a:schemeClr val="dk1"/>
                          </a:solidFill>
                          <a:latin typeface="+mn-lt"/>
                          <a:ea typeface="+mn-ea"/>
                          <a:cs typeface="+mn-cs"/>
                        </a:rPr>
                        <a:t>	</a:t>
                      </a:r>
                    </a:p>
                  </a:txBody>
                  <a:tcPr/>
                </a:tc>
                <a:tc>
                  <a:txBody>
                    <a:bodyPr/>
                    <a:lstStyle/>
                    <a:p>
                      <a:r>
                        <a:rPr lang="en-US" sz="1400" dirty="0"/>
                        <a:t>PLANT-3</a:t>
                      </a:r>
                    </a:p>
                  </a:txBody>
                  <a:tcPr/>
                </a:tc>
                <a:extLst>
                  <a:ext uri="{0D108BD9-81ED-4DB2-BD59-A6C34878D82A}">
                    <a16:rowId xmlns:a16="http://schemas.microsoft.com/office/drawing/2014/main" xmlns="" val="2642120987"/>
                  </a:ext>
                </a:extLst>
              </a:tr>
              <a:tr h="0">
                <a:tc>
                  <a:txBody>
                    <a:bodyPr/>
                    <a:lstStyle/>
                    <a:p>
                      <a:r>
                        <a:rPr lang="en-US" sz="1400" kern="1200" baseline="0" dirty="0">
                          <a:solidFill>
                            <a:schemeClr val="dk1"/>
                          </a:solidFill>
                          <a:latin typeface="+mn-lt"/>
                          <a:ea typeface="+mn-ea"/>
                          <a:cs typeface="+mn-cs"/>
                        </a:rPr>
                        <a:t>WATER JET CUTTING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SUPERCUT</a:t>
                      </a:r>
                    </a:p>
                  </a:txBody>
                  <a:tcPr/>
                </a:tc>
                <a:tc>
                  <a:txBody>
                    <a:bodyPr/>
                    <a:lstStyle/>
                    <a:p>
                      <a:r>
                        <a:rPr lang="en-US" sz="1400" kern="1200" baseline="0" dirty="0">
                          <a:solidFill>
                            <a:schemeClr val="dk1"/>
                          </a:solidFill>
                          <a:latin typeface="+mn-lt"/>
                          <a:ea typeface="+mn-ea"/>
                          <a:cs typeface="+mn-cs"/>
                        </a:rPr>
                        <a:t>UPTO 12 MM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PLANT-3</a:t>
                      </a:r>
                    </a:p>
                    <a:p>
                      <a:endParaRPr lang="en-US" sz="1400" dirty="0"/>
                    </a:p>
                  </a:txBody>
                  <a:tcPr/>
                </a:tc>
                <a:extLst>
                  <a:ext uri="{0D108BD9-81ED-4DB2-BD59-A6C34878D82A}">
                    <a16:rowId xmlns:a16="http://schemas.microsoft.com/office/drawing/2014/main" xmlns="" val="1156779683"/>
                  </a:ext>
                </a:extLst>
              </a:tr>
              <a:tr h="0">
                <a:tc>
                  <a:txBody>
                    <a:bodyPr/>
                    <a:lstStyle/>
                    <a:p>
                      <a:r>
                        <a:rPr lang="en-US" sz="1400" dirty="0"/>
                        <a:t>SHEARING M/C</a:t>
                      </a:r>
                    </a:p>
                  </a:txBody>
                  <a:tcPr/>
                </a:tc>
                <a:tc>
                  <a:txBody>
                    <a:bodyPr/>
                    <a:lstStyle/>
                    <a:p>
                      <a:r>
                        <a:rPr lang="en-US" sz="1400" dirty="0"/>
                        <a:t>MONOTECH</a:t>
                      </a:r>
                    </a:p>
                  </a:txBody>
                  <a:tcPr/>
                </a:tc>
                <a:tc>
                  <a:txBody>
                    <a:bodyPr/>
                    <a:lstStyle/>
                    <a:p>
                      <a:r>
                        <a:rPr lang="en-US" sz="1400" kern="1200" baseline="0" dirty="0">
                          <a:solidFill>
                            <a:schemeClr val="dk1"/>
                          </a:solidFill>
                          <a:latin typeface="+mn-lt"/>
                          <a:ea typeface="+mn-ea"/>
                          <a:cs typeface="+mn-cs"/>
                        </a:rPr>
                        <a:t>UPTO 5 MM</a:t>
                      </a:r>
                    </a:p>
                    <a:p>
                      <a:endParaRPr lang="en-US" sz="1400" dirty="0"/>
                    </a:p>
                  </a:txBody>
                  <a:tcPr/>
                </a:tc>
                <a:tc>
                  <a:txBody>
                    <a:bodyPr/>
                    <a:lstStyle/>
                    <a:p>
                      <a:r>
                        <a:rPr lang="en-US" sz="1400" dirty="0"/>
                        <a:t>PLANT-3</a:t>
                      </a:r>
                    </a:p>
                  </a:txBody>
                  <a:tcPr/>
                </a:tc>
                <a:extLst>
                  <a:ext uri="{0D108BD9-81ED-4DB2-BD59-A6C34878D82A}">
                    <a16:rowId xmlns:a16="http://schemas.microsoft.com/office/drawing/2014/main" xmlns="" val="1122876581"/>
                  </a:ext>
                </a:extLst>
              </a:tr>
              <a:tr h="354246">
                <a:tc>
                  <a:txBody>
                    <a:bodyPr/>
                    <a:lstStyle/>
                    <a:p>
                      <a:r>
                        <a:rPr lang="en-US" sz="1400" dirty="0"/>
                        <a:t>BENDING M/C</a:t>
                      </a:r>
                    </a:p>
                  </a:txBody>
                  <a:tcPr/>
                </a:tc>
                <a:tc>
                  <a:txBody>
                    <a:bodyPr/>
                    <a:lstStyle/>
                    <a:p>
                      <a:r>
                        <a:rPr lang="en-US" sz="1400" dirty="0"/>
                        <a:t>MONOTECH</a:t>
                      </a:r>
                    </a:p>
                  </a:txBody>
                  <a:tcPr/>
                </a:tc>
                <a:tc>
                  <a:txBody>
                    <a:bodyPr/>
                    <a:lstStyle/>
                    <a:p>
                      <a:r>
                        <a:rPr lang="en-US" sz="1400" kern="1200" baseline="0" dirty="0">
                          <a:solidFill>
                            <a:schemeClr val="dk1"/>
                          </a:solidFill>
                          <a:latin typeface="+mn-lt"/>
                          <a:ea typeface="+mn-ea"/>
                          <a:cs typeface="+mn-cs"/>
                        </a:rPr>
                        <a:t>UPTO 5 MM</a:t>
                      </a:r>
                    </a:p>
                  </a:txBody>
                  <a:tcPr/>
                </a:tc>
                <a:tc>
                  <a:txBody>
                    <a:bodyPr/>
                    <a:lstStyle/>
                    <a:p>
                      <a:r>
                        <a:rPr lang="en-US" sz="1400" dirty="0"/>
                        <a:t>PLANT-3</a:t>
                      </a:r>
                    </a:p>
                  </a:txBody>
                  <a:tcPr/>
                </a:tc>
                <a:extLst>
                  <a:ext uri="{0D108BD9-81ED-4DB2-BD59-A6C34878D82A}">
                    <a16:rowId xmlns:a16="http://schemas.microsoft.com/office/drawing/2014/main" xmlns="" val="3040474845"/>
                  </a:ext>
                </a:extLst>
              </a:tr>
              <a:tr h="430946">
                <a:tc>
                  <a:txBody>
                    <a:bodyPr/>
                    <a:lstStyle/>
                    <a:p>
                      <a:r>
                        <a:rPr lang="en-US" sz="1400" dirty="0"/>
                        <a:t>PAINT</a:t>
                      </a:r>
                      <a:r>
                        <a:rPr lang="en-US" sz="1400" baseline="0" dirty="0"/>
                        <a:t> SHOP – AIR LESS GUN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GRACO MAGNUM</a:t>
                      </a:r>
                    </a:p>
                  </a:txBody>
                  <a:tcPr/>
                </a:tc>
                <a:tc>
                  <a:txBody>
                    <a:bodyPr/>
                    <a:lstStyle/>
                    <a:p>
                      <a:r>
                        <a:rPr lang="en-US" sz="1400" kern="1200" baseline="0" dirty="0">
                          <a:solidFill>
                            <a:schemeClr val="dk1"/>
                          </a:solidFill>
                          <a:latin typeface="+mn-lt"/>
                          <a:ea typeface="+mn-ea"/>
                          <a:cs typeface="+mn-cs"/>
                        </a:rPr>
                        <a:t>2 NOS.</a:t>
                      </a:r>
                    </a:p>
                  </a:txBody>
                  <a:tcPr/>
                </a:tc>
                <a:tc>
                  <a:txBody>
                    <a:bodyPr/>
                    <a:lstStyle/>
                    <a:p>
                      <a:r>
                        <a:rPr lang="en-US" sz="1400" dirty="0"/>
                        <a:t>PLANT-3</a:t>
                      </a:r>
                    </a:p>
                  </a:txBody>
                  <a:tcPr/>
                </a:tc>
                <a:extLst>
                  <a:ext uri="{0D108BD9-81ED-4DB2-BD59-A6C34878D82A}">
                    <a16:rowId xmlns:a16="http://schemas.microsoft.com/office/drawing/2014/main" xmlns="" val="1059315188"/>
                  </a:ext>
                </a:extLst>
              </a:tr>
            </a:tbl>
          </a:graphicData>
        </a:graphic>
      </p:graphicFrame>
      <p:pic>
        <p:nvPicPr>
          <p:cNvPr id="10" name="Picture 9" descr="H-BEAM LINE.jpeg">
            <a:extLst>
              <a:ext uri="{FF2B5EF4-FFF2-40B4-BE49-F238E27FC236}">
                <a16:creationId xmlns:a16="http://schemas.microsoft.com/office/drawing/2014/main" xmlns="" id="{BF1F541A-0157-42B0-9E5D-CE08E81C14EB}"/>
              </a:ext>
            </a:extLst>
          </p:cNvPr>
          <p:cNvPicPr>
            <a:picLocks noChangeAspect="1"/>
          </p:cNvPicPr>
          <p:nvPr/>
        </p:nvPicPr>
        <p:blipFill>
          <a:blip r:embed="rId3"/>
          <a:stretch>
            <a:fillRect/>
          </a:stretch>
        </p:blipFill>
        <p:spPr>
          <a:xfrm>
            <a:off x="268092" y="4831510"/>
            <a:ext cx="2968190" cy="1770499"/>
          </a:xfrm>
          <a:prstGeom prst="rect">
            <a:avLst/>
          </a:prstGeom>
        </p:spPr>
      </p:pic>
      <p:pic>
        <p:nvPicPr>
          <p:cNvPr id="11" name="Picture 10" descr="plasma-cutting-machine.jpg">
            <a:extLst>
              <a:ext uri="{FF2B5EF4-FFF2-40B4-BE49-F238E27FC236}">
                <a16:creationId xmlns:a16="http://schemas.microsoft.com/office/drawing/2014/main" xmlns="" id="{3F345420-109D-43C3-A969-41453C4BB75F}"/>
              </a:ext>
            </a:extLst>
          </p:cNvPr>
          <p:cNvPicPr>
            <a:picLocks noChangeAspect="1"/>
          </p:cNvPicPr>
          <p:nvPr/>
        </p:nvPicPr>
        <p:blipFill>
          <a:blip r:embed="rId4" cstate="print"/>
          <a:stretch>
            <a:fillRect/>
          </a:stretch>
        </p:blipFill>
        <p:spPr>
          <a:xfrm>
            <a:off x="6000970" y="4831510"/>
            <a:ext cx="2895601" cy="1770499"/>
          </a:xfrm>
          <a:prstGeom prst="rect">
            <a:avLst/>
          </a:prstGeom>
        </p:spPr>
      </p:pic>
      <p:pic>
        <p:nvPicPr>
          <p:cNvPr id="12" name="Picture 11" descr="SHEARING.jpg">
            <a:extLst>
              <a:ext uri="{FF2B5EF4-FFF2-40B4-BE49-F238E27FC236}">
                <a16:creationId xmlns:a16="http://schemas.microsoft.com/office/drawing/2014/main" xmlns="" id="{96FECBCB-C1E4-4C60-896B-259876E55ECE}"/>
              </a:ext>
            </a:extLst>
          </p:cNvPr>
          <p:cNvPicPr>
            <a:picLocks noChangeAspect="1"/>
          </p:cNvPicPr>
          <p:nvPr/>
        </p:nvPicPr>
        <p:blipFill>
          <a:blip r:embed="rId5"/>
          <a:stretch>
            <a:fillRect/>
          </a:stretch>
        </p:blipFill>
        <p:spPr>
          <a:xfrm>
            <a:off x="3236282" y="4837534"/>
            <a:ext cx="1280863" cy="1782070"/>
          </a:xfrm>
          <a:prstGeom prst="rect">
            <a:avLst/>
          </a:prstGeom>
        </p:spPr>
      </p:pic>
      <p:pic>
        <p:nvPicPr>
          <p:cNvPr id="13" name="Picture 12" descr="BENDING.jpg">
            <a:extLst>
              <a:ext uri="{FF2B5EF4-FFF2-40B4-BE49-F238E27FC236}">
                <a16:creationId xmlns:a16="http://schemas.microsoft.com/office/drawing/2014/main" xmlns="" id="{9AA16701-231F-4BDB-9EE6-FD6F3DB83FC3}"/>
              </a:ext>
            </a:extLst>
          </p:cNvPr>
          <p:cNvPicPr>
            <a:picLocks noChangeAspect="1"/>
          </p:cNvPicPr>
          <p:nvPr/>
        </p:nvPicPr>
        <p:blipFill>
          <a:blip r:embed="rId6"/>
          <a:stretch>
            <a:fillRect/>
          </a:stretch>
        </p:blipFill>
        <p:spPr>
          <a:xfrm>
            <a:off x="4499992" y="4848939"/>
            <a:ext cx="1500977" cy="1770665"/>
          </a:xfrm>
          <a:prstGeom prst="rect">
            <a:avLst/>
          </a:prstGeom>
        </p:spPr>
      </p:pic>
      <p:pic>
        <p:nvPicPr>
          <p:cNvPr id="14" name="Picture 13"/>
          <p:cNvPicPr>
            <a:picLocks noChangeAspect="1" noChangeArrowheads="1"/>
          </p:cNvPicPr>
          <p:nvPr/>
        </p:nvPicPr>
        <p:blipFill>
          <a:blip r:embed="rId7"/>
          <a:srcRect/>
          <a:stretch>
            <a:fillRect/>
          </a:stretch>
        </p:blipFill>
        <p:spPr bwMode="auto">
          <a:xfrm>
            <a:off x="5638800" y="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103747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DABE5D-7EA7-4429-BD96-CFD39CA90D1D}"/>
              </a:ext>
            </a:extLst>
          </p:cNvPr>
          <p:cNvSpPr/>
          <p:nvPr/>
        </p:nvSpPr>
        <p:spPr>
          <a:xfrm>
            <a:off x="3059832" y="1196752"/>
            <a:ext cx="3482556" cy="369332"/>
          </a:xfrm>
          <a:prstGeom prst="rect">
            <a:avLst/>
          </a:prstGeom>
        </p:spPr>
        <p:txBody>
          <a:bodyPr wrap="none">
            <a:spAutoFit/>
          </a:bodyPr>
          <a:lstStyle/>
          <a:p>
            <a:r>
              <a:rPr lang="en-US" u="sng" dirty="0">
                <a:solidFill>
                  <a:schemeClr val="bg1"/>
                </a:solidFill>
              </a:rPr>
              <a:t>Regular Periodic Tests at Monotech</a:t>
            </a:r>
          </a:p>
        </p:txBody>
      </p:sp>
      <p:pic>
        <p:nvPicPr>
          <p:cNvPr id="3" name="Picture 2" descr="Picture 2">
            <a:extLst>
              <a:ext uri="{FF2B5EF4-FFF2-40B4-BE49-F238E27FC236}">
                <a16:creationId xmlns:a16="http://schemas.microsoft.com/office/drawing/2014/main" xmlns="" id="{F45228BA-556F-4C47-A40B-BC7C2873DAC9}"/>
              </a:ext>
            </a:extLst>
          </p:cNvPr>
          <p:cNvPicPr>
            <a:picLocks noChangeAspect="1"/>
          </p:cNvPicPr>
          <p:nvPr/>
        </p:nvPicPr>
        <p:blipFill>
          <a:blip r:embed="rId2" cstate="print"/>
          <a:stretch>
            <a:fillRect/>
          </a:stretch>
        </p:blipFill>
        <p:spPr>
          <a:xfrm>
            <a:off x="6876256" y="85988"/>
            <a:ext cx="2016224" cy="593378"/>
          </a:xfrm>
          <a:prstGeom prst="rect">
            <a:avLst/>
          </a:prstGeom>
          <a:ln w="12700">
            <a:miter lim="400000"/>
          </a:ln>
          <a:effectLst>
            <a:outerShdw blurRad="292100" dist="139700" dir="2700000" rotWithShape="0">
              <a:srgbClr val="333333">
                <a:alpha val="64999"/>
              </a:srgbClr>
            </a:outerShdw>
          </a:effectLst>
        </p:spPr>
      </p:pic>
      <p:sp>
        <p:nvSpPr>
          <p:cNvPr id="4" name="Rectangle 3">
            <a:extLst>
              <a:ext uri="{FF2B5EF4-FFF2-40B4-BE49-F238E27FC236}">
                <a16:creationId xmlns:a16="http://schemas.microsoft.com/office/drawing/2014/main" xmlns="" id="{F39934C3-B1B9-4958-A731-BFC36BF1B917}"/>
              </a:ext>
            </a:extLst>
          </p:cNvPr>
          <p:cNvSpPr/>
          <p:nvPr/>
        </p:nvSpPr>
        <p:spPr>
          <a:xfrm>
            <a:off x="539552" y="1772816"/>
            <a:ext cx="4572000" cy="2031325"/>
          </a:xfrm>
          <a:prstGeom prst="rect">
            <a:avLst/>
          </a:prstGeom>
        </p:spPr>
        <p:txBody>
          <a:bodyPr>
            <a:spAutoFit/>
          </a:bodyPr>
          <a:lstStyle/>
          <a:p>
            <a:pPr marL="742950" indent="-742950">
              <a:buFont typeface="+mj-lt"/>
              <a:buAutoNum type="arabicPeriod"/>
            </a:pPr>
            <a:r>
              <a:rPr lang="en-US" dirty="0">
                <a:solidFill>
                  <a:schemeClr val="bg1"/>
                </a:solidFill>
              </a:rPr>
              <a:t>DP Test - Regularly</a:t>
            </a:r>
          </a:p>
          <a:p>
            <a:pPr marL="742950" indent="-742950">
              <a:buFont typeface="+mj-lt"/>
              <a:buAutoNum type="arabicPeriod"/>
            </a:pPr>
            <a:endParaRPr lang="en-US" dirty="0">
              <a:solidFill>
                <a:schemeClr val="bg1"/>
              </a:solidFill>
            </a:endParaRPr>
          </a:p>
          <a:p>
            <a:pPr marL="742950" indent="-742950">
              <a:buFont typeface="+mj-lt"/>
              <a:buAutoNum type="arabicPeriod"/>
            </a:pPr>
            <a:r>
              <a:rPr lang="en-US" dirty="0">
                <a:solidFill>
                  <a:schemeClr val="bg1"/>
                </a:solidFill>
              </a:rPr>
              <a:t>Radiography Test – Twice in a month</a:t>
            </a:r>
          </a:p>
          <a:p>
            <a:pPr marL="742950" indent="-742950">
              <a:buFont typeface="+mj-lt"/>
              <a:buAutoNum type="arabicPeriod"/>
            </a:pPr>
            <a:endParaRPr lang="en-US" dirty="0">
              <a:solidFill>
                <a:schemeClr val="bg1"/>
              </a:solidFill>
            </a:endParaRPr>
          </a:p>
          <a:p>
            <a:pPr marL="742950" indent="-742950">
              <a:buFont typeface="+mj-lt"/>
              <a:buAutoNum type="arabicPeriod"/>
            </a:pPr>
            <a:r>
              <a:rPr lang="en-US" dirty="0">
                <a:solidFill>
                  <a:schemeClr val="bg1"/>
                </a:solidFill>
              </a:rPr>
              <a:t>DFT / WFT Test – Regularly</a:t>
            </a:r>
          </a:p>
          <a:p>
            <a:pPr marL="742950" indent="-742950">
              <a:buFont typeface="+mj-lt"/>
              <a:buAutoNum type="arabicPeriod"/>
            </a:pPr>
            <a:endParaRPr lang="en-US" dirty="0">
              <a:solidFill>
                <a:schemeClr val="bg1"/>
              </a:solidFill>
            </a:endParaRPr>
          </a:p>
          <a:p>
            <a:pPr marL="742950" indent="-742950">
              <a:buFont typeface="+mj-lt"/>
              <a:buAutoNum type="arabicPeriod"/>
            </a:pPr>
            <a:r>
              <a:rPr lang="en-US" dirty="0">
                <a:solidFill>
                  <a:schemeClr val="bg1"/>
                </a:solidFill>
              </a:rPr>
              <a:t>UT Test - Twice in a month</a:t>
            </a:r>
          </a:p>
        </p:txBody>
      </p:sp>
      <p:pic>
        <p:nvPicPr>
          <p:cNvPr id="5" name="Picture 4" descr="DP TEST.jpg">
            <a:extLst>
              <a:ext uri="{FF2B5EF4-FFF2-40B4-BE49-F238E27FC236}">
                <a16:creationId xmlns:a16="http://schemas.microsoft.com/office/drawing/2014/main" xmlns="" id="{846E677B-C74E-466D-860D-0D70CFC228E7}"/>
              </a:ext>
            </a:extLst>
          </p:cNvPr>
          <p:cNvPicPr>
            <a:picLocks noChangeAspect="1"/>
          </p:cNvPicPr>
          <p:nvPr/>
        </p:nvPicPr>
        <p:blipFill>
          <a:blip r:embed="rId3"/>
          <a:stretch>
            <a:fillRect/>
          </a:stretch>
        </p:blipFill>
        <p:spPr>
          <a:xfrm>
            <a:off x="611560" y="4119182"/>
            <a:ext cx="2074168" cy="2074168"/>
          </a:xfrm>
          <a:prstGeom prst="rect">
            <a:avLst/>
          </a:prstGeom>
        </p:spPr>
      </p:pic>
      <p:pic>
        <p:nvPicPr>
          <p:cNvPr id="6" name="Picture 5" descr="RADIOGRAPHIC TEST.jpg">
            <a:extLst>
              <a:ext uri="{FF2B5EF4-FFF2-40B4-BE49-F238E27FC236}">
                <a16:creationId xmlns:a16="http://schemas.microsoft.com/office/drawing/2014/main" xmlns="" id="{37A9FDAC-CB34-4181-BA08-68973CC1B1A3}"/>
              </a:ext>
            </a:extLst>
          </p:cNvPr>
          <p:cNvPicPr>
            <a:picLocks noChangeAspect="1"/>
          </p:cNvPicPr>
          <p:nvPr/>
        </p:nvPicPr>
        <p:blipFill>
          <a:blip r:embed="rId4"/>
          <a:stretch>
            <a:fillRect/>
          </a:stretch>
        </p:blipFill>
        <p:spPr>
          <a:xfrm>
            <a:off x="2915816" y="4135950"/>
            <a:ext cx="2438400" cy="2057400"/>
          </a:xfrm>
          <a:prstGeom prst="rect">
            <a:avLst/>
          </a:prstGeom>
        </p:spPr>
      </p:pic>
      <p:pic>
        <p:nvPicPr>
          <p:cNvPr id="7" name="Picture 6" descr="dft test.jpg">
            <a:extLst>
              <a:ext uri="{FF2B5EF4-FFF2-40B4-BE49-F238E27FC236}">
                <a16:creationId xmlns:a16="http://schemas.microsoft.com/office/drawing/2014/main" xmlns="" id="{5F335A0E-7673-4A2C-9AB7-037948DC6355}"/>
              </a:ext>
            </a:extLst>
          </p:cNvPr>
          <p:cNvPicPr>
            <a:picLocks noChangeAspect="1"/>
          </p:cNvPicPr>
          <p:nvPr/>
        </p:nvPicPr>
        <p:blipFill>
          <a:blip r:embed="rId5"/>
          <a:stretch>
            <a:fillRect/>
          </a:stretch>
        </p:blipFill>
        <p:spPr>
          <a:xfrm>
            <a:off x="5634548" y="1780522"/>
            <a:ext cx="2992582" cy="2118497"/>
          </a:xfrm>
          <a:prstGeom prst="rect">
            <a:avLst/>
          </a:prstGeom>
        </p:spPr>
      </p:pic>
      <p:pic>
        <p:nvPicPr>
          <p:cNvPr id="8" name="Picture 7" descr="uv test.jpg">
            <a:extLst>
              <a:ext uri="{FF2B5EF4-FFF2-40B4-BE49-F238E27FC236}">
                <a16:creationId xmlns:a16="http://schemas.microsoft.com/office/drawing/2014/main" xmlns="" id="{C061EE69-A588-42FE-8BE6-C39E94B85871}"/>
              </a:ext>
            </a:extLst>
          </p:cNvPr>
          <p:cNvPicPr>
            <a:picLocks noChangeAspect="1"/>
          </p:cNvPicPr>
          <p:nvPr/>
        </p:nvPicPr>
        <p:blipFill>
          <a:blip r:embed="rId6"/>
          <a:stretch>
            <a:fillRect/>
          </a:stretch>
        </p:blipFill>
        <p:spPr>
          <a:xfrm>
            <a:off x="5634548" y="4135950"/>
            <a:ext cx="2992582" cy="2057400"/>
          </a:xfrm>
          <a:prstGeom prst="rect">
            <a:avLst/>
          </a:prstGeom>
        </p:spPr>
      </p:pic>
      <p:pic>
        <p:nvPicPr>
          <p:cNvPr id="9" name="Picture 8"/>
          <p:cNvPicPr>
            <a:picLocks noChangeAspect="1" noChangeArrowheads="1"/>
          </p:cNvPicPr>
          <p:nvPr/>
        </p:nvPicPr>
        <p:blipFill>
          <a:blip r:embed="rId7"/>
          <a:srcRect/>
          <a:stretch>
            <a:fillRect/>
          </a:stretch>
        </p:blipFill>
        <p:spPr bwMode="auto">
          <a:xfrm>
            <a:off x="5638800" y="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335871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9A8D92-F81D-4394-B226-A8C6D35189AD}"/>
              </a:ext>
            </a:extLst>
          </p:cNvPr>
          <p:cNvSpPr/>
          <p:nvPr/>
        </p:nvSpPr>
        <p:spPr>
          <a:xfrm>
            <a:off x="3635896" y="1052736"/>
            <a:ext cx="2448272" cy="400110"/>
          </a:xfrm>
          <a:prstGeom prst="rect">
            <a:avLst/>
          </a:prstGeom>
        </p:spPr>
        <p:txBody>
          <a:bodyPr wrap="square">
            <a:spAutoFit/>
          </a:bodyPr>
          <a:lstStyle/>
          <a:p>
            <a:r>
              <a:rPr lang="en-US" sz="2000" b="1" dirty="0">
                <a:solidFill>
                  <a:srgbClr val="002060"/>
                </a:solidFill>
              </a:rPr>
              <a:t>REPORTS SYSTEM</a:t>
            </a:r>
          </a:p>
        </p:txBody>
      </p:sp>
      <p:pic>
        <p:nvPicPr>
          <p:cNvPr id="3" name="Picture 2" descr="Picture 2">
            <a:extLst>
              <a:ext uri="{FF2B5EF4-FFF2-40B4-BE49-F238E27FC236}">
                <a16:creationId xmlns:a16="http://schemas.microsoft.com/office/drawing/2014/main" xmlns="" id="{38EA6078-75FF-4945-8B62-A41F6753D28A}"/>
              </a:ext>
            </a:extLst>
          </p:cNvPr>
          <p:cNvPicPr>
            <a:picLocks noChangeAspect="1"/>
          </p:cNvPicPr>
          <p:nvPr/>
        </p:nvPicPr>
        <p:blipFill>
          <a:blip r:embed="rId2" cstate="print"/>
          <a:stretch>
            <a:fillRect/>
          </a:stretch>
        </p:blipFill>
        <p:spPr>
          <a:xfrm>
            <a:off x="6876256" y="85988"/>
            <a:ext cx="2016224" cy="593378"/>
          </a:xfrm>
          <a:prstGeom prst="rect">
            <a:avLst/>
          </a:prstGeom>
          <a:ln w="12700">
            <a:miter lim="400000"/>
          </a:ln>
          <a:effectLst>
            <a:outerShdw blurRad="292100" dist="139700" dir="2700000" rotWithShape="0">
              <a:srgbClr val="333333">
                <a:alpha val="64999"/>
              </a:srgbClr>
            </a:outerShdw>
          </a:effectLst>
        </p:spPr>
      </p:pic>
      <p:graphicFrame>
        <p:nvGraphicFramePr>
          <p:cNvPr id="4" name="Diagram 3">
            <a:extLst>
              <a:ext uri="{FF2B5EF4-FFF2-40B4-BE49-F238E27FC236}">
                <a16:creationId xmlns:a16="http://schemas.microsoft.com/office/drawing/2014/main" xmlns="" id="{A62A9508-B996-4B27-9050-72CB3AB707EB}"/>
              </a:ext>
            </a:extLst>
          </p:cNvPr>
          <p:cNvGraphicFramePr/>
          <p:nvPr>
            <p:extLst>
              <p:ext uri="{D42A27DB-BD31-4B8C-83A1-F6EECF244321}">
                <p14:modId xmlns:p14="http://schemas.microsoft.com/office/powerpoint/2010/main" xmlns="" val="3293741007"/>
              </p:ext>
            </p:extLst>
          </p:nvPr>
        </p:nvGraphicFramePr>
        <p:xfrm>
          <a:off x="1031776" y="1556792"/>
          <a:ext cx="708044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7"/>
          <a:srcRect/>
          <a:stretch>
            <a:fillRect/>
          </a:stretch>
        </p:blipFill>
        <p:spPr bwMode="auto">
          <a:xfrm>
            <a:off x="5638800" y="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284296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5A452C-3CE9-4AE3-BC5A-FFEB3F204F63}"/>
              </a:ext>
            </a:extLst>
          </p:cNvPr>
          <p:cNvSpPr/>
          <p:nvPr/>
        </p:nvSpPr>
        <p:spPr>
          <a:xfrm>
            <a:off x="3538127" y="1268760"/>
            <a:ext cx="2067746" cy="400110"/>
          </a:xfrm>
          <a:prstGeom prst="rect">
            <a:avLst/>
          </a:prstGeom>
        </p:spPr>
        <p:txBody>
          <a:bodyPr wrap="none">
            <a:spAutoFit/>
          </a:bodyPr>
          <a:lstStyle/>
          <a:p>
            <a:pPr algn="ctr"/>
            <a:r>
              <a:rPr lang="en-US" sz="2000" b="1" dirty="0">
                <a:solidFill>
                  <a:srgbClr val="002060"/>
                </a:solidFill>
              </a:rPr>
              <a:t>MAJOR PROJECTS</a:t>
            </a:r>
          </a:p>
        </p:txBody>
      </p:sp>
      <p:sp>
        <p:nvSpPr>
          <p:cNvPr id="4" name="Rectangle 3">
            <a:extLst>
              <a:ext uri="{FF2B5EF4-FFF2-40B4-BE49-F238E27FC236}">
                <a16:creationId xmlns:a16="http://schemas.microsoft.com/office/drawing/2014/main" xmlns="" id="{02536E98-8147-4C7E-9ECA-EF82307A3E79}"/>
              </a:ext>
            </a:extLst>
          </p:cNvPr>
          <p:cNvSpPr/>
          <p:nvPr/>
        </p:nvSpPr>
        <p:spPr>
          <a:xfrm>
            <a:off x="516456" y="1772816"/>
            <a:ext cx="8627543" cy="6155531"/>
          </a:xfrm>
          <a:prstGeom prst="rect">
            <a:avLst/>
          </a:prstGeom>
        </p:spPr>
        <p:txBody>
          <a:bodyPr wrap="square">
            <a:spAutoFit/>
          </a:bodyPr>
          <a:lstStyle/>
          <a:p>
            <a:r>
              <a:rPr lang="en-US" b="1" dirty="0">
                <a:solidFill>
                  <a:srgbClr val="002060"/>
                </a:solidFill>
              </a:rPr>
              <a:t>1. </a:t>
            </a:r>
            <a:r>
              <a:rPr lang="en-US" b="1" dirty="0" err="1">
                <a:solidFill>
                  <a:srgbClr val="002060"/>
                </a:solidFill>
              </a:rPr>
              <a:t>Mangalayatan</a:t>
            </a:r>
            <a:r>
              <a:rPr lang="en-US" b="1" dirty="0">
                <a:solidFill>
                  <a:srgbClr val="002060"/>
                </a:solidFill>
              </a:rPr>
              <a:t> University, Aligarh – 2007 – Project Cost  - 5.5Cr.</a:t>
            </a:r>
          </a:p>
          <a:p>
            <a:pPr marL="285750" indent="-285750">
              <a:buFont typeface="Arial" panose="020B0604020202020204" pitchFamily="34" charset="0"/>
              <a:buChar char="•"/>
            </a:pPr>
            <a:r>
              <a:rPr lang="en-US" sz="1600" b="1" dirty="0">
                <a:solidFill>
                  <a:schemeClr val="bg1"/>
                </a:solidFill>
                <a:latin typeface="+mj-lt"/>
              </a:rPr>
              <a:t> 500 MT</a:t>
            </a:r>
            <a:r>
              <a:rPr lang="en-US" sz="1600" dirty="0">
                <a:solidFill>
                  <a:schemeClr val="bg1"/>
                </a:solidFill>
                <a:latin typeface="+mj-lt"/>
              </a:rPr>
              <a:t> OF PROJECT  -  7 BUILDINGS Including</a:t>
            </a:r>
          </a:p>
          <a:p>
            <a:pPr marL="285750" indent="-285750">
              <a:buFont typeface="Arial" panose="020B0604020202020204" pitchFamily="34" charset="0"/>
              <a:buChar char="•"/>
            </a:pPr>
            <a:r>
              <a:rPr lang="en-US" sz="1600" dirty="0">
                <a:solidFill>
                  <a:schemeClr val="bg1"/>
                </a:solidFill>
                <a:latin typeface="+mj-lt"/>
              </a:rPr>
              <a:t>CLASS-ROOM </a:t>
            </a:r>
          </a:p>
          <a:p>
            <a:pPr marL="285750" indent="-285750">
              <a:buFont typeface="Arial" panose="020B0604020202020204" pitchFamily="34" charset="0"/>
              <a:buChar char="•"/>
            </a:pPr>
            <a:r>
              <a:rPr lang="en-US" sz="1600" dirty="0">
                <a:solidFill>
                  <a:schemeClr val="bg1"/>
                </a:solidFill>
                <a:latin typeface="+mj-lt"/>
              </a:rPr>
              <a:t>CAFETERIA </a:t>
            </a:r>
          </a:p>
          <a:p>
            <a:pPr marL="285750" indent="-285750">
              <a:buFont typeface="Arial" panose="020B0604020202020204" pitchFamily="34" charset="0"/>
              <a:buChar char="•"/>
            </a:pPr>
            <a:r>
              <a:rPr lang="en-US" sz="1600" dirty="0">
                <a:solidFill>
                  <a:schemeClr val="bg1"/>
                </a:solidFill>
                <a:latin typeface="+mj-lt"/>
              </a:rPr>
              <a:t>AUDITORIUM ETC.</a:t>
            </a:r>
          </a:p>
          <a:p>
            <a:pPr marL="285750" indent="-285750">
              <a:buFont typeface="Arial" panose="020B0604020202020204" pitchFamily="34" charset="0"/>
              <a:buChar char="•"/>
            </a:pPr>
            <a:endParaRPr lang="en-US" sz="1600" dirty="0">
              <a:solidFill>
                <a:srgbClr val="002060"/>
              </a:solidFill>
              <a:latin typeface="+mj-lt"/>
            </a:endParaRPr>
          </a:p>
          <a:p>
            <a:r>
              <a:rPr lang="en-US" sz="1600" b="1" dirty="0">
                <a:solidFill>
                  <a:srgbClr val="002060"/>
                </a:solidFill>
              </a:rPr>
              <a:t>2. SPORTS COMPLEX – COMMON WEALTH (2010)  –  Project Cost – 4.0 Cr.</a:t>
            </a:r>
          </a:p>
          <a:p>
            <a:pPr marL="285750" indent="-285750">
              <a:buFont typeface="Arial" panose="020B0604020202020204" pitchFamily="34" charset="0"/>
              <a:buChar char="•"/>
            </a:pPr>
            <a:r>
              <a:rPr lang="en-US" sz="1600" b="1" dirty="0">
                <a:solidFill>
                  <a:schemeClr val="bg1"/>
                </a:solidFill>
                <a:latin typeface="+mj-lt"/>
              </a:rPr>
              <a:t> 1200 MT</a:t>
            </a:r>
            <a:r>
              <a:rPr lang="en-US" sz="1600" dirty="0">
                <a:solidFill>
                  <a:schemeClr val="bg1"/>
                </a:solidFill>
                <a:latin typeface="+mj-lt"/>
              </a:rPr>
              <a:t> OF PROJECT -  Massive Sitting   Arrangement / Indoor   Stadium</a:t>
            </a:r>
          </a:p>
          <a:p>
            <a:pPr marL="285750" indent="-285750">
              <a:buFont typeface="Arial" panose="020B0604020202020204" pitchFamily="34" charset="0"/>
              <a:buChar char="•"/>
            </a:pPr>
            <a:r>
              <a:rPr lang="en-US" sz="1600" dirty="0">
                <a:solidFill>
                  <a:schemeClr val="bg1"/>
                </a:solidFill>
                <a:latin typeface="+mj-lt"/>
              </a:rPr>
              <a:t> Completed in 6 months</a:t>
            </a:r>
          </a:p>
          <a:p>
            <a:pPr marL="285750" indent="-285750">
              <a:buFont typeface="Arial" panose="020B0604020202020204" pitchFamily="34" charset="0"/>
              <a:buChar char="•"/>
            </a:pPr>
            <a:endParaRPr lang="en-US" sz="1600" dirty="0">
              <a:solidFill>
                <a:schemeClr val="bg1"/>
              </a:solidFill>
              <a:latin typeface="+mj-lt"/>
            </a:endParaRPr>
          </a:p>
          <a:p>
            <a:r>
              <a:rPr lang="en-US" sz="1600" b="1" dirty="0">
                <a:solidFill>
                  <a:srgbClr val="002060"/>
                </a:solidFill>
              </a:rPr>
              <a:t>3. INDIRA GANDHI NATIONAL TRIBAL UNIVERSITY – INDIAN GOVT. – 2009-12 Project Cost  - 80 Cr.</a:t>
            </a:r>
          </a:p>
          <a:p>
            <a:pPr>
              <a:buFont typeface="Arial" pitchFamily="34" charset="0"/>
              <a:buChar char="•"/>
            </a:pPr>
            <a:r>
              <a:rPr lang="en-US" sz="1600" dirty="0">
                <a:solidFill>
                  <a:schemeClr val="bg1"/>
                </a:solidFill>
                <a:latin typeface="+mj-lt"/>
              </a:rPr>
              <a:t> Turn Key Project with 2700 MT  of Steel. </a:t>
            </a:r>
          </a:p>
          <a:p>
            <a:pPr>
              <a:buFont typeface="Arial" pitchFamily="34" charset="0"/>
              <a:buChar char="•"/>
            </a:pPr>
            <a:r>
              <a:rPr lang="en-US" sz="1600" dirty="0">
                <a:solidFill>
                  <a:schemeClr val="bg1"/>
                </a:solidFill>
                <a:latin typeface="+mj-lt"/>
              </a:rPr>
              <a:t> Total Project Ar. = 200 Acre</a:t>
            </a:r>
          </a:p>
          <a:p>
            <a:pPr>
              <a:buFont typeface="Arial" pitchFamily="34" charset="0"/>
              <a:buChar char="•"/>
            </a:pPr>
            <a:r>
              <a:rPr lang="en-US" sz="1600" dirty="0">
                <a:solidFill>
                  <a:schemeClr val="bg1"/>
                </a:solidFill>
                <a:latin typeface="+mj-lt"/>
              </a:rPr>
              <a:t> Building Description : -</a:t>
            </a:r>
          </a:p>
          <a:p>
            <a:pPr lvl="1">
              <a:buFont typeface="Arial" pitchFamily="34" charset="0"/>
              <a:buChar char="•"/>
            </a:pPr>
            <a:r>
              <a:rPr lang="en-US" sz="1600" dirty="0">
                <a:solidFill>
                  <a:schemeClr val="bg1"/>
                </a:solidFill>
                <a:latin typeface="+mj-lt"/>
              </a:rPr>
              <a:t> Main Campus Buildings</a:t>
            </a:r>
          </a:p>
          <a:p>
            <a:pPr lvl="1">
              <a:buFont typeface="Arial" pitchFamily="34" charset="0"/>
              <a:buChar char="•"/>
            </a:pPr>
            <a:r>
              <a:rPr lang="en-US" sz="1600" dirty="0">
                <a:solidFill>
                  <a:schemeClr val="bg1"/>
                </a:solidFill>
                <a:latin typeface="+mj-lt"/>
              </a:rPr>
              <a:t> Staff Quarters</a:t>
            </a:r>
          </a:p>
          <a:p>
            <a:pPr lvl="1">
              <a:buFont typeface="Arial" pitchFamily="34" charset="0"/>
              <a:buChar char="•"/>
            </a:pPr>
            <a:r>
              <a:rPr lang="en-US" sz="1600" dirty="0">
                <a:solidFill>
                  <a:schemeClr val="bg1"/>
                </a:solidFill>
                <a:latin typeface="+mj-lt"/>
              </a:rPr>
              <a:t> G + 2 Boys Hostel</a:t>
            </a:r>
          </a:p>
          <a:p>
            <a:pPr lvl="1">
              <a:buFont typeface="Arial" pitchFamily="34" charset="0"/>
              <a:buChar char="•"/>
            </a:pPr>
            <a:r>
              <a:rPr lang="en-US" sz="1600" dirty="0">
                <a:solidFill>
                  <a:schemeClr val="bg1"/>
                </a:solidFill>
                <a:latin typeface="+mj-lt"/>
              </a:rPr>
              <a:t> G + 2 Girls Hostel </a:t>
            </a:r>
          </a:p>
          <a:p>
            <a:pPr lvl="1">
              <a:buFont typeface="Arial" pitchFamily="34" charset="0"/>
              <a:buChar char="•"/>
            </a:pPr>
            <a:r>
              <a:rPr lang="en-US" sz="1600" dirty="0">
                <a:solidFill>
                  <a:schemeClr val="bg1"/>
                </a:solidFill>
                <a:latin typeface="+mj-lt"/>
              </a:rPr>
              <a:t>Completed Entire University Project In 36 Months</a:t>
            </a:r>
          </a:p>
          <a:p>
            <a:r>
              <a:rPr lang="en-US" sz="2000" dirty="0">
                <a:solidFill>
                  <a:schemeClr val="bg1"/>
                </a:solidFill>
              </a:rPr>
              <a:t>  </a:t>
            </a:r>
          </a:p>
          <a:p>
            <a:endParaRPr lang="en-US" sz="1600" b="1" dirty="0">
              <a:solidFill>
                <a:schemeClr val="bg1"/>
              </a:solidFill>
            </a:endParaRPr>
          </a:p>
          <a:p>
            <a:endParaRPr lang="en-US" sz="1600" b="1" dirty="0">
              <a:solidFill>
                <a:schemeClr val="bg1"/>
              </a:solidFill>
            </a:endParaRPr>
          </a:p>
          <a:p>
            <a:endParaRPr lang="en-US" sz="1600" b="1" dirty="0">
              <a:solidFill>
                <a:schemeClr val="bg1"/>
              </a:solidFill>
              <a:latin typeface="+mj-lt"/>
            </a:endParaRPr>
          </a:p>
          <a:p>
            <a:endParaRPr lang="en-US" sz="1600" dirty="0">
              <a:solidFill>
                <a:schemeClr val="bg1"/>
              </a:solidFill>
              <a:latin typeface="+mj-lt"/>
            </a:endParaRPr>
          </a:p>
        </p:txBody>
      </p:sp>
      <p:pic>
        <p:nvPicPr>
          <p:cNvPr id="5" name="Picture 4" descr="Picture 2">
            <a:extLst>
              <a:ext uri="{FF2B5EF4-FFF2-40B4-BE49-F238E27FC236}">
                <a16:creationId xmlns:a16="http://schemas.microsoft.com/office/drawing/2014/main" xmlns="" id="{A2262CB1-CBF7-4EF3-8D2A-DB4EE62C0CFC}"/>
              </a:ext>
            </a:extLst>
          </p:cNvPr>
          <p:cNvPicPr>
            <a:picLocks noChangeAspect="1"/>
          </p:cNvPicPr>
          <p:nvPr/>
        </p:nvPicPr>
        <p:blipFill>
          <a:blip r:embed="rId2" cstate="print"/>
          <a:stretch>
            <a:fillRect/>
          </a:stretch>
        </p:blipFill>
        <p:spPr>
          <a:xfrm>
            <a:off x="6876256" y="85988"/>
            <a:ext cx="2016224" cy="593378"/>
          </a:xfrm>
          <a:prstGeom prst="rect">
            <a:avLst/>
          </a:prstGeom>
          <a:ln w="12700">
            <a:miter lim="400000"/>
          </a:ln>
          <a:effectLst>
            <a:outerShdw blurRad="292100" dist="139700" dir="2700000" rotWithShape="0">
              <a:srgbClr val="333333">
                <a:alpha val="64999"/>
              </a:srgbClr>
            </a:outerShdw>
          </a:effectLst>
        </p:spPr>
      </p:pic>
      <p:pic>
        <p:nvPicPr>
          <p:cNvPr id="6" name="Picture 5"/>
          <p:cNvPicPr>
            <a:picLocks noChangeAspect="1" noChangeArrowheads="1"/>
          </p:cNvPicPr>
          <p:nvPr/>
        </p:nvPicPr>
        <p:blipFill>
          <a:blip r:embed="rId3"/>
          <a:srcRect/>
          <a:stretch>
            <a:fillRect/>
          </a:stretch>
        </p:blipFill>
        <p:spPr bwMode="auto">
          <a:xfrm>
            <a:off x="5638800" y="0"/>
            <a:ext cx="3276600" cy="990600"/>
          </a:xfrm>
          <a:prstGeom prst="rect">
            <a:avLst/>
          </a:prstGeom>
          <a:noFill/>
          <a:ln w="9525">
            <a:noFill/>
            <a:miter lim="800000"/>
            <a:headEnd/>
            <a:tailEnd/>
          </a:ln>
          <a:effectLst/>
        </p:spPr>
      </p:pic>
    </p:spTree>
    <p:extLst>
      <p:ext uri="{BB962C8B-B14F-4D97-AF65-F5344CB8AC3E}">
        <p14:creationId xmlns:p14="http://schemas.microsoft.com/office/powerpoint/2010/main" xmlns="" val="41865531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665</Words>
  <Application>Microsoft Office PowerPoint</Application>
  <PresentationFormat>On-screen Show (4:3)</PresentationFormat>
  <Paragraphs>175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Monotech Engineers Pvt Ltd  (An ISO 9001:2015 Company)  PEB Building solutions</vt:lpstr>
      <vt:lpstr>Group Introduction</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1</dc:creator>
  <cp:lastModifiedBy>Dell</cp:lastModifiedBy>
  <cp:revision>42</cp:revision>
  <dcterms:created xsi:type="dcterms:W3CDTF">2013-08-02T12:50:28Z</dcterms:created>
  <dcterms:modified xsi:type="dcterms:W3CDTF">2020-01-03T05:42:07Z</dcterms:modified>
</cp:coreProperties>
</file>