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0"/>
  </p:notesMasterIdLst>
  <p:sldIdLst>
    <p:sldId id="263" r:id="rId2"/>
    <p:sldId id="264" r:id="rId3"/>
    <p:sldId id="265" r:id="rId4"/>
    <p:sldId id="271" r:id="rId5"/>
    <p:sldId id="267" r:id="rId6"/>
    <p:sldId id="283" r:id="rId7"/>
    <p:sldId id="284" r:id="rId8"/>
    <p:sldId id="285" r:id="rId9"/>
    <p:sldId id="286" r:id="rId10"/>
    <p:sldId id="278" r:id="rId11"/>
    <p:sldId id="279" r:id="rId12"/>
    <p:sldId id="280" r:id="rId13"/>
    <p:sldId id="281" r:id="rId14"/>
    <p:sldId id="282" r:id="rId15"/>
    <p:sldId id="268" r:id="rId16"/>
    <p:sldId id="287" r:id="rId17"/>
    <p:sldId id="269" r:id="rId18"/>
    <p:sldId id="277"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EF0"/>
    <a:srgbClr val="2401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3784" autoAdjust="0"/>
  </p:normalViewPr>
  <p:slideViewPr>
    <p:cSldViewPr>
      <p:cViewPr varScale="1">
        <p:scale>
          <a:sx n="73" d="100"/>
          <a:sy n="73" d="100"/>
        </p:scale>
        <p:origin x="-127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D3060FB-A2B5-4F67-AEEE-4A6C1DECA8E5}" type="datetimeFigureOut">
              <a:rPr lang="en-US" smtClean="0"/>
              <a:pPr/>
              <a:t>1/3/2020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F2ACBE6-B3F8-41A8-BDBA-CC46AF5C16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C88645-F438-49F9-96F8-3F2096A11470}" type="datetimeFigureOut">
              <a:rPr lang="en-US" smtClean="0"/>
              <a:pPr/>
              <a:t>1/3/2020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F75E50-C5F6-4FC9-B108-3256DB909B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C88645-F438-49F9-96F8-3F2096A11470}"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75E50-C5F6-4FC9-B108-3256DB909B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C88645-F438-49F9-96F8-3F2096A11470}"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75E50-C5F6-4FC9-B108-3256DB909B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C88645-F438-49F9-96F8-3F2096A11470}"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75E50-C5F6-4FC9-B108-3256DB909B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4C88645-F438-49F9-96F8-3F2096A11470}"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75E50-C5F6-4FC9-B108-3256DB909B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C88645-F438-49F9-96F8-3F2096A11470}" type="datetimeFigureOut">
              <a:rPr lang="en-US" smtClean="0"/>
              <a:pPr/>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75E50-C5F6-4FC9-B108-3256DB909B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4C88645-F438-49F9-96F8-3F2096A11470}" type="datetimeFigureOut">
              <a:rPr lang="en-US" smtClean="0"/>
              <a:pPr/>
              <a:t>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75E50-C5F6-4FC9-B108-3256DB909B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4C88645-F438-49F9-96F8-3F2096A11470}" type="datetimeFigureOut">
              <a:rPr lang="en-US" smtClean="0"/>
              <a:pPr/>
              <a:t>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75E50-C5F6-4FC9-B108-3256DB909B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88645-F438-49F9-96F8-3F2096A11470}" type="datetimeFigureOut">
              <a:rPr lang="en-US" smtClean="0"/>
              <a:pPr/>
              <a:t>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75E50-C5F6-4FC9-B108-3256DB909B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C88645-F438-49F9-96F8-3F2096A11470}" type="datetimeFigureOut">
              <a:rPr lang="en-US" smtClean="0"/>
              <a:pPr/>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75E50-C5F6-4FC9-B108-3256DB909B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4C88645-F438-49F9-96F8-3F2096A11470}" type="datetimeFigureOut">
              <a:rPr lang="en-US" smtClean="0"/>
              <a:pPr/>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4F75E50-C5F6-4FC9-B108-3256DB909B1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0000"/>
                <a:lumOff val="80000"/>
              </a:schemeClr>
            </a:gs>
            <a:gs pos="100000">
              <a:schemeClr val="tx2">
                <a:lumMod val="50000"/>
              </a:schemeClr>
            </a:gs>
          </a:gsLst>
          <a:lin ang="13500000" scaled="1"/>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C88645-F438-49F9-96F8-3F2096A11470}" type="datetimeFigureOut">
              <a:rPr lang="en-US" smtClean="0"/>
              <a:pPr/>
              <a:t>1/3/2020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F75E50-C5F6-4FC9-B108-3256DB909B1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0.png"/><Relationship Id="rId11" Type="http://schemas.openxmlformats.org/officeDocument/2006/relationships/image" Target="../media/image3.png"/><Relationship Id="rId5" Type="http://schemas.openxmlformats.org/officeDocument/2006/relationships/image" Target="../media/image49.jpeg"/><Relationship Id="rId10" Type="http://schemas.openxmlformats.org/officeDocument/2006/relationships/image" Target="../media/image53.jpeg"/><Relationship Id="rId4" Type="http://schemas.openxmlformats.org/officeDocument/2006/relationships/image" Target="../media/image48.png"/><Relationship Id="rId9"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nsterbo.com/" TargetMode="External"/><Relationship Id="rId7" Type="http://schemas.openxmlformats.org/officeDocument/2006/relationships/image" Target="../media/image3.png"/><Relationship Id="rId2" Type="http://schemas.openxmlformats.org/officeDocument/2006/relationships/hyperlink" Target="http://www.nsthermalenergy.com/" TargetMode="External"/><Relationship Id="rId1" Type="http://schemas.openxmlformats.org/officeDocument/2006/relationships/slideLayout" Target="../slideLayouts/slideLayout3.xml"/><Relationship Id="rId6" Type="http://schemas.openxmlformats.org/officeDocument/2006/relationships/hyperlink" Target="http://www.ng-sons.com/" TargetMode="External"/><Relationship Id="rId5" Type="http://schemas.openxmlformats.org/officeDocument/2006/relationships/hyperlink" Target="http://www.mdc-pl.com/" TargetMode="External"/><Relationship Id="rId4" Type="http://schemas.openxmlformats.org/officeDocument/2006/relationships/hyperlink" Target="http://www.monotech-engineers.com/"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751965"/>
            <a:ext cx="8839200" cy="1541716"/>
          </a:xfrm>
        </p:spPr>
        <p:txBody>
          <a:bodyPr>
            <a:noAutofit/>
          </a:bodyPr>
          <a:lstStyle/>
          <a:p>
            <a:pPr marL="12700" algn="ctr">
              <a:lnSpc>
                <a:spcPct val="100000"/>
              </a:lnSpc>
              <a:spcBef>
                <a:spcPts val="680"/>
              </a:spcBef>
            </a:pPr>
            <a:r>
              <a:rPr lang="en-US" sz="2400" b="1" dirty="0">
                <a:solidFill>
                  <a:srgbClr val="2401A3"/>
                </a:solidFill>
              </a:rPr>
              <a:t>N S ENERGY WINDMILL SOLUTION</a:t>
            </a:r>
            <a:r>
              <a:rPr lang="en-US" sz="1800" dirty="0">
                <a:solidFill>
                  <a:srgbClr val="2401A3"/>
                </a:solidFill>
              </a:rPr>
              <a:t/>
            </a:r>
            <a:br>
              <a:rPr lang="en-US" sz="1800" dirty="0">
                <a:solidFill>
                  <a:srgbClr val="2401A3"/>
                </a:solidFill>
              </a:rPr>
            </a:br>
            <a:r>
              <a:rPr lang="en-US" sz="1800" dirty="0">
                <a:solidFill>
                  <a:srgbClr val="2401A3"/>
                </a:solidFill>
              </a:rPr>
              <a:t/>
            </a:r>
            <a:br>
              <a:rPr lang="en-US" sz="1800" dirty="0">
                <a:solidFill>
                  <a:srgbClr val="2401A3"/>
                </a:solidFill>
              </a:rPr>
            </a:br>
            <a:r>
              <a:rPr lang="en-US" sz="1800" b="1" dirty="0">
                <a:solidFill>
                  <a:srgbClr val="2401A3"/>
                </a:solidFill>
                <a:cs typeface="Calibri"/>
              </a:rPr>
              <a:t>Vision</a:t>
            </a:r>
            <a:r>
              <a:rPr lang="en-US" sz="1800" dirty="0">
                <a:solidFill>
                  <a:srgbClr val="2401A3"/>
                </a:solidFill>
                <a:cs typeface="Calibri"/>
              </a:rPr>
              <a:t/>
            </a:r>
            <a:br>
              <a:rPr lang="en-US" sz="1800" dirty="0">
                <a:solidFill>
                  <a:srgbClr val="2401A3"/>
                </a:solidFill>
                <a:cs typeface="Calibri"/>
              </a:rPr>
            </a:br>
            <a:r>
              <a:rPr lang="en-US" sz="1800" spc="-5" dirty="0">
                <a:solidFill>
                  <a:srgbClr val="2401A3"/>
                </a:solidFill>
                <a:cs typeface="Calibri"/>
              </a:rPr>
              <a:t>To e</a:t>
            </a:r>
            <a:r>
              <a:rPr lang="en-US" sz="1800" spc="-10" dirty="0">
                <a:solidFill>
                  <a:srgbClr val="2401A3"/>
                </a:solidFill>
                <a:cs typeface="Calibri"/>
              </a:rPr>
              <a:t>nsure t</a:t>
            </a:r>
            <a:r>
              <a:rPr lang="en-US" sz="1800" spc="-5" dirty="0">
                <a:solidFill>
                  <a:srgbClr val="2401A3"/>
                </a:solidFill>
                <a:cs typeface="Calibri"/>
              </a:rPr>
              <a:t>otal c</a:t>
            </a:r>
            <a:r>
              <a:rPr lang="en-US" sz="1800" spc="-10" dirty="0">
                <a:solidFill>
                  <a:srgbClr val="2401A3"/>
                </a:solidFill>
                <a:cs typeface="Calibri"/>
              </a:rPr>
              <a:t>ustomer </a:t>
            </a:r>
            <a:r>
              <a:rPr lang="en-US" sz="1800" spc="-5" dirty="0">
                <a:solidFill>
                  <a:srgbClr val="2401A3"/>
                </a:solidFill>
                <a:cs typeface="Calibri"/>
              </a:rPr>
              <a:t>satisfaction </a:t>
            </a:r>
            <a:r>
              <a:rPr lang="en-US" sz="1800" spc="-10" dirty="0">
                <a:solidFill>
                  <a:srgbClr val="2401A3"/>
                </a:solidFill>
                <a:cs typeface="Calibri"/>
              </a:rPr>
              <a:t>through </a:t>
            </a:r>
            <a:r>
              <a:rPr lang="en-US" sz="1800" spc="-5" dirty="0">
                <a:solidFill>
                  <a:srgbClr val="2401A3"/>
                </a:solidFill>
                <a:cs typeface="Calibri"/>
              </a:rPr>
              <a:t>cost effective </a:t>
            </a:r>
            <a:r>
              <a:rPr lang="en-US" sz="1800" spc="-10" dirty="0">
                <a:solidFill>
                  <a:srgbClr val="2401A3"/>
                </a:solidFill>
                <a:cs typeface="Calibri"/>
              </a:rPr>
              <a:t>Technology  </a:t>
            </a:r>
            <a:br>
              <a:rPr lang="en-US" sz="1800" spc="-10" dirty="0">
                <a:solidFill>
                  <a:srgbClr val="2401A3"/>
                </a:solidFill>
                <a:cs typeface="Calibri"/>
              </a:rPr>
            </a:br>
            <a:r>
              <a:rPr lang="en-US" sz="1800" spc="-5" dirty="0">
                <a:solidFill>
                  <a:srgbClr val="2401A3"/>
                </a:solidFill>
                <a:cs typeface="Calibri"/>
              </a:rPr>
              <a:t>Safety of Men and Machine on </a:t>
            </a:r>
            <a:r>
              <a:rPr lang="en-US" sz="1800" spc="-10" dirty="0">
                <a:solidFill>
                  <a:srgbClr val="2401A3"/>
                </a:solidFill>
                <a:cs typeface="Calibri"/>
              </a:rPr>
              <a:t>Superior</a:t>
            </a:r>
            <a:r>
              <a:rPr lang="en-US" sz="1800" spc="50" dirty="0">
                <a:solidFill>
                  <a:srgbClr val="2401A3"/>
                </a:solidFill>
                <a:cs typeface="Calibri"/>
              </a:rPr>
              <a:t> </a:t>
            </a:r>
            <a:r>
              <a:rPr lang="en-US" sz="1800" spc="-5" dirty="0">
                <a:solidFill>
                  <a:srgbClr val="2401A3"/>
                </a:solidFill>
                <a:cs typeface="Calibri"/>
              </a:rPr>
              <a:t>Priority</a:t>
            </a:r>
            <a:endParaRPr lang="en-US" dirty="0">
              <a:solidFill>
                <a:srgbClr val="2401A3"/>
              </a:solidFill>
            </a:endParaRPr>
          </a:p>
        </p:txBody>
      </p:sp>
      <p:sp>
        <p:nvSpPr>
          <p:cNvPr id="6" name="Text Placeholder 5"/>
          <p:cNvSpPr>
            <a:spLocks noGrp="1"/>
          </p:cNvSpPr>
          <p:nvPr>
            <p:ph idx="1"/>
          </p:nvPr>
        </p:nvSpPr>
        <p:spPr>
          <a:xfrm>
            <a:off x="368382" y="285369"/>
            <a:ext cx="3158856" cy="502920"/>
          </a:xfrm>
        </p:spPr>
        <p:txBody>
          <a:bodyPr>
            <a:normAutofit lnSpcReduction="10000"/>
          </a:bodyPr>
          <a:lstStyle/>
          <a:p>
            <a:pPr marL="0" indent="0">
              <a:buNone/>
            </a:pPr>
            <a:r>
              <a:rPr lang="en-US" sz="2800" dirty="0">
                <a:solidFill>
                  <a:schemeClr val="bg2">
                    <a:lumMod val="90000"/>
                  </a:schemeClr>
                </a:solidFill>
                <a:latin typeface="Arial Black" pitchFamily="34" charset="0"/>
              </a:rPr>
              <a:t>AMIGO</a:t>
            </a:r>
            <a:r>
              <a:rPr lang="en-US" sz="2800" dirty="0">
                <a:solidFill>
                  <a:schemeClr val="bg2">
                    <a:lumMod val="90000"/>
                  </a:schemeClr>
                </a:solidFill>
                <a:latin typeface="Arial Narrow" panose="020B0606020202030204" pitchFamily="34" charset="0"/>
              </a:rPr>
              <a:t>CONNECT</a:t>
            </a:r>
          </a:p>
        </p:txBody>
      </p:sp>
      <p:pic>
        <p:nvPicPr>
          <p:cNvPr id="9" name="Picture 8" descr="windmill.jpg"/>
          <p:cNvPicPr>
            <a:picLocks noChangeAspect="1"/>
          </p:cNvPicPr>
          <p:nvPr/>
        </p:nvPicPr>
        <p:blipFill>
          <a:blip r:embed="rId2" cstate="print"/>
          <a:stretch>
            <a:fillRect/>
          </a:stretch>
        </p:blipFill>
        <p:spPr>
          <a:xfrm>
            <a:off x="2570028" y="1676400"/>
            <a:ext cx="4003944" cy="2657856"/>
          </a:xfrm>
          <a:prstGeom prst="rect">
            <a:avLst/>
          </a:prstGeom>
          <a:ln/>
        </p:spPr>
        <p:style>
          <a:lnRef idx="3">
            <a:schemeClr val="lt1"/>
          </a:lnRef>
          <a:fillRef idx="1">
            <a:schemeClr val="accent2"/>
          </a:fillRef>
          <a:effectRef idx="1">
            <a:schemeClr val="accent2"/>
          </a:effectRef>
          <a:fontRef idx="minor">
            <a:schemeClr val="lt1"/>
          </a:fontRef>
        </p:style>
      </p:pic>
      <p:pic>
        <p:nvPicPr>
          <p:cNvPr id="8" name="Picture 2" descr="Picture 2">
            <a:extLst>
              <a:ext uri="{FF2B5EF4-FFF2-40B4-BE49-F238E27FC236}">
                <a16:creationId xmlns:a16="http://schemas.microsoft.com/office/drawing/2014/main" xmlns="" id="{BF8CC025-1725-4B44-A6F0-D7E43F192473}"/>
              </a:ext>
            </a:extLst>
          </p:cNvPr>
          <p:cNvPicPr>
            <a:picLocks noChangeAspect="1"/>
          </p:cNvPicPr>
          <p:nvPr/>
        </p:nvPicPr>
        <p:blipFill>
          <a:blip r:embed="rId3"/>
          <a:stretch>
            <a:fillRect/>
          </a:stretch>
        </p:blipFill>
        <p:spPr>
          <a:xfrm>
            <a:off x="5614194" y="285369"/>
            <a:ext cx="3301206" cy="971550"/>
          </a:xfrm>
          <a:prstGeom prst="rect">
            <a:avLst/>
          </a:prstGeom>
          <a:ln w="12700">
            <a:miter lim="400000"/>
          </a:ln>
          <a:effectLst>
            <a:outerShdw blurRad="292100" dist="139700" dir="2700000" rotWithShape="0">
              <a:srgbClr val="333333">
                <a:alpha val="64999"/>
              </a:srgbClr>
            </a:outerShdw>
          </a:effectLst>
        </p:spPr>
      </p:pic>
      <p:pic>
        <p:nvPicPr>
          <p:cNvPr id="10" name="Picture 4"/>
          <p:cNvPicPr>
            <a:picLocks noChangeAspect="1" noChangeArrowheads="1"/>
          </p:cNvPicPr>
          <p:nvPr/>
        </p:nvPicPr>
        <p:blipFill>
          <a:blip r:embed="rId4"/>
          <a:srcRect/>
          <a:stretch>
            <a:fillRect/>
          </a:stretch>
        </p:blipFill>
        <p:spPr bwMode="auto">
          <a:xfrm>
            <a:off x="5315893" y="228600"/>
            <a:ext cx="3675707" cy="10668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0"/>
            <a:ext cx="5638800" cy="2819400"/>
          </a:xfrm>
        </p:spPr>
        <p:txBody>
          <a:bodyPr>
            <a:noAutofit/>
          </a:bodyPr>
          <a:lstStyle/>
          <a:p>
            <a: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t/>
            </a:r>
            <a:b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br>
            <a:endPar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endParaRPr>
          </a:p>
        </p:txBody>
      </p:sp>
      <p:sp>
        <p:nvSpPr>
          <p:cNvPr id="3" name="Text Placeholder 2"/>
          <p:cNvSpPr>
            <a:spLocks noGrp="1"/>
          </p:cNvSpPr>
          <p:nvPr>
            <p:ph type="body" idx="1"/>
          </p:nvPr>
        </p:nvSpPr>
        <p:spPr>
          <a:xfrm>
            <a:off x="304800" y="1384440"/>
            <a:ext cx="8763000" cy="762000"/>
          </a:xfrm>
        </p:spPr>
        <p:txBody>
          <a:bodyPr>
            <a:noAutofit/>
          </a:bodyPr>
          <a:lstStyle/>
          <a:p>
            <a:r>
              <a:rPr lang="en-US" sz="2800" b="1" dirty="0">
                <a:solidFill>
                  <a:srgbClr val="2401A3"/>
                </a:solidFill>
                <a:latin typeface="Futura Hv"/>
                <a:cs typeface="Arial" pitchFamily="34" charset="0"/>
              </a:rPr>
              <a:t>Tower &amp; Nacelle</a:t>
            </a:r>
          </a:p>
          <a:p>
            <a:endParaRPr lang="en-US" b="1" dirty="0">
              <a:solidFill>
                <a:srgbClr val="2401A3"/>
              </a:solidFill>
              <a:latin typeface="Futura Hv" pitchFamily="34" charset="0"/>
            </a:endParaRPr>
          </a:p>
        </p:txBody>
      </p:sp>
      <p:pic>
        <p:nvPicPr>
          <p:cNvPr id="6" name="Picture 5" descr="Verlaine 020_1"/>
          <p:cNvPicPr>
            <a:picLocks noChangeAspect="1" noChangeArrowheads="1"/>
          </p:cNvPicPr>
          <p:nvPr/>
        </p:nvPicPr>
        <p:blipFill>
          <a:blip r:embed="rId2" cstate="print"/>
          <a:srcRect/>
          <a:stretch>
            <a:fillRect/>
          </a:stretch>
        </p:blipFill>
        <p:spPr bwMode="auto">
          <a:xfrm>
            <a:off x="-3779545" y="3758938"/>
            <a:ext cx="1371600" cy="1847374"/>
          </a:xfrm>
          <a:prstGeom prst="rect">
            <a:avLst/>
          </a:prstGeom>
          <a:noFill/>
          <a:ln w="9525">
            <a:solidFill>
              <a:schemeClr val="bg1"/>
            </a:solidFill>
            <a:miter lim="800000"/>
            <a:headEnd/>
            <a:tailEnd/>
          </a:ln>
        </p:spPr>
      </p:pic>
      <p:pic>
        <p:nvPicPr>
          <p:cNvPr id="5" name="Picture 6" descr="Verlaine 085"/>
          <p:cNvPicPr>
            <a:picLocks noChangeAspect="1" noChangeArrowheads="1"/>
          </p:cNvPicPr>
          <p:nvPr/>
        </p:nvPicPr>
        <p:blipFill>
          <a:blip r:embed="rId3" cstate="print"/>
          <a:srcRect/>
          <a:stretch>
            <a:fillRect/>
          </a:stretch>
        </p:blipFill>
        <p:spPr bwMode="auto">
          <a:xfrm>
            <a:off x="7304576" y="1997234"/>
            <a:ext cx="1491760" cy="2188760"/>
          </a:xfrm>
          <a:prstGeom prst="rect">
            <a:avLst/>
          </a:prstGeom>
          <a:noFill/>
          <a:ln w="9525">
            <a:solidFill>
              <a:schemeClr val="bg1"/>
            </a:solidFill>
            <a:miter lim="800000"/>
            <a:headEnd/>
            <a:tailEnd/>
          </a:ln>
        </p:spPr>
      </p:pic>
      <p:pic>
        <p:nvPicPr>
          <p:cNvPr id="4" name="Picture 4" descr="Obraz 063"/>
          <p:cNvPicPr>
            <a:picLocks noChangeAspect="1" noChangeArrowheads="1"/>
          </p:cNvPicPr>
          <p:nvPr/>
        </p:nvPicPr>
        <p:blipFill>
          <a:blip r:embed="rId4"/>
          <a:srcRect/>
          <a:stretch>
            <a:fillRect/>
          </a:stretch>
        </p:blipFill>
        <p:spPr bwMode="auto">
          <a:xfrm>
            <a:off x="3435120" y="4307158"/>
            <a:ext cx="2648338" cy="2183892"/>
          </a:xfrm>
          <a:prstGeom prst="rect">
            <a:avLst/>
          </a:prstGeom>
          <a:noFill/>
          <a:ln w="9525">
            <a:solidFill>
              <a:schemeClr val="bg1"/>
            </a:solidFill>
            <a:miter lim="800000"/>
            <a:headEnd/>
            <a:tailEnd/>
          </a:ln>
        </p:spPr>
      </p:pic>
      <p:sp>
        <p:nvSpPr>
          <p:cNvPr id="13" name="Rectangle 12"/>
          <p:cNvSpPr/>
          <p:nvPr/>
        </p:nvSpPr>
        <p:spPr>
          <a:xfrm>
            <a:off x="304800" y="1888207"/>
            <a:ext cx="8305800" cy="2031325"/>
          </a:xfrm>
          <a:prstGeom prst="rect">
            <a:avLst/>
          </a:prstGeom>
        </p:spPr>
        <p:txBody>
          <a:bodyPr wrap="square">
            <a:spAutoFit/>
          </a:bodyPr>
          <a:lstStyle/>
          <a:p>
            <a:r>
              <a:rPr lang="en-US" dirty="0">
                <a:solidFill>
                  <a:schemeClr val="bg1"/>
                </a:solidFill>
                <a:latin typeface="Arial" pitchFamily="34" charset="0"/>
                <a:cs typeface="Arial" pitchFamily="34" charset="0"/>
              </a:rPr>
              <a:t>We possess all equipment for assembling and erection works like; </a:t>
            </a:r>
          </a:p>
          <a:p>
            <a:r>
              <a:rPr lang="en-US" dirty="0">
                <a:solidFill>
                  <a:schemeClr val="bg1"/>
                </a:solidFill>
                <a:latin typeface="Arial" pitchFamily="34" charset="0"/>
                <a:cs typeface="Arial" pitchFamily="34" charset="0"/>
              </a:rPr>
              <a:t>❖ Complete Tools &amp; Tackles</a:t>
            </a:r>
          </a:p>
          <a:p>
            <a:r>
              <a:rPr lang="en-US" dirty="0">
                <a:solidFill>
                  <a:schemeClr val="bg1"/>
                </a:solidFill>
                <a:latin typeface="Arial" pitchFamily="34" charset="0"/>
                <a:cs typeface="Arial" pitchFamily="34" charset="0"/>
              </a:rPr>
              <a:t>❖ Calibrated torque wrenches </a:t>
            </a:r>
          </a:p>
          <a:p>
            <a:r>
              <a:rPr lang="en-US" dirty="0">
                <a:solidFill>
                  <a:schemeClr val="bg1"/>
                </a:solidFill>
                <a:latin typeface="Arial" pitchFamily="34" charset="0"/>
                <a:cs typeface="Arial" pitchFamily="34" charset="0"/>
              </a:rPr>
              <a:t>❖ Hydraulic Torque units </a:t>
            </a:r>
          </a:p>
          <a:p>
            <a:r>
              <a:rPr lang="en-US" dirty="0">
                <a:solidFill>
                  <a:schemeClr val="bg1"/>
                </a:solidFill>
                <a:latin typeface="Arial" pitchFamily="34" charset="0"/>
                <a:cs typeface="Arial" pitchFamily="34" charset="0"/>
              </a:rPr>
              <a:t>❖ Lifting equipment </a:t>
            </a:r>
          </a:p>
          <a:p>
            <a:r>
              <a:rPr lang="en-US" dirty="0">
                <a:solidFill>
                  <a:schemeClr val="bg1"/>
                </a:solidFill>
                <a:latin typeface="Arial" pitchFamily="34" charset="0"/>
                <a:cs typeface="Arial" pitchFamily="34" charset="0"/>
              </a:rPr>
              <a:t>❖ Crane supply </a:t>
            </a:r>
          </a:p>
          <a:p>
            <a:r>
              <a:rPr lang="en-US" dirty="0">
                <a:solidFill>
                  <a:schemeClr val="bg1"/>
                </a:solidFill>
                <a:latin typeface="Arial" pitchFamily="34" charset="0"/>
                <a:cs typeface="Arial" pitchFamily="34" charset="0"/>
              </a:rPr>
              <a:t>❖ Alignment equipment etc. </a:t>
            </a:r>
          </a:p>
        </p:txBody>
      </p:sp>
      <p:pic>
        <p:nvPicPr>
          <p:cNvPr id="10" name="Picture 2" descr="Picture 2">
            <a:extLst>
              <a:ext uri="{FF2B5EF4-FFF2-40B4-BE49-F238E27FC236}">
                <a16:creationId xmlns:a16="http://schemas.microsoft.com/office/drawing/2014/main" xmlns="" id="{8BEFB8E7-A5EB-4F1A-ACED-5B1A53980593}"/>
              </a:ext>
            </a:extLst>
          </p:cNvPr>
          <p:cNvPicPr>
            <a:picLocks noChangeAspect="1"/>
          </p:cNvPicPr>
          <p:nvPr/>
        </p:nvPicPr>
        <p:blipFill>
          <a:blip r:embed="rId5"/>
          <a:stretch>
            <a:fillRect/>
          </a:stretch>
        </p:blipFill>
        <p:spPr>
          <a:xfrm>
            <a:off x="5495130" y="215752"/>
            <a:ext cx="3301206" cy="971550"/>
          </a:xfrm>
          <a:prstGeom prst="rect">
            <a:avLst/>
          </a:prstGeom>
          <a:ln w="12700">
            <a:miter lim="400000"/>
          </a:ln>
          <a:effectLst>
            <a:outerShdw blurRad="292100" dist="139700" dir="2700000" rotWithShape="0">
              <a:srgbClr val="333333">
                <a:alpha val="64999"/>
              </a:srgbClr>
            </a:outerShdw>
          </a:effectLst>
        </p:spPr>
      </p:pic>
      <p:sp>
        <p:nvSpPr>
          <p:cNvPr id="9" name="Rectangle 8">
            <a:extLst>
              <a:ext uri="{FF2B5EF4-FFF2-40B4-BE49-F238E27FC236}">
                <a16:creationId xmlns:a16="http://schemas.microsoft.com/office/drawing/2014/main" xmlns="" id="{6FF2AFA6-7EB3-4212-868C-525D69435795}"/>
              </a:ext>
            </a:extLst>
          </p:cNvPr>
          <p:cNvSpPr/>
          <p:nvPr/>
        </p:nvSpPr>
        <p:spPr>
          <a:xfrm>
            <a:off x="609600" y="247650"/>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11" name="object 2">
            <a:extLst>
              <a:ext uri="{FF2B5EF4-FFF2-40B4-BE49-F238E27FC236}">
                <a16:creationId xmlns:a16="http://schemas.microsoft.com/office/drawing/2014/main" xmlns="" id="{EE54D665-8D0B-40ED-BCAC-C5FBB27BD1B9}"/>
              </a:ext>
            </a:extLst>
          </p:cNvPr>
          <p:cNvSpPr/>
          <p:nvPr/>
        </p:nvSpPr>
        <p:spPr>
          <a:xfrm>
            <a:off x="498336" y="4307157"/>
            <a:ext cx="2770510" cy="2183892"/>
          </a:xfrm>
          <a:prstGeom prst="rect">
            <a:avLst/>
          </a:prstGeom>
          <a:blipFill>
            <a:blip r:embed="rId6" cstate="print"/>
            <a:stretch>
              <a:fillRect/>
            </a:stretch>
          </a:blipFill>
        </p:spPr>
        <p:txBody>
          <a:bodyPr wrap="square" lIns="0" tIns="0" rIns="0" bIns="0" rtlCol="0"/>
          <a:lstStyle/>
          <a:p>
            <a:endParaRPr/>
          </a:p>
        </p:txBody>
      </p:sp>
      <p:sp>
        <p:nvSpPr>
          <p:cNvPr id="12" name="object 5">
            <a:extLst>
              <a:ext uri="{FF2B5EF4-FFF2-40B4-BE49-F238E27FC236}">
                <a16:creationId xmlns:a16="http://schemas.microsoft.com/office/drawing/2014/main" xmlns="" id="{26557372-347D-4122-BCBF-C9981B5D2FCC}"/>
              </a:ext>
            </a:extLst>
          </p:cNvPr>
          <p:cNvSpPr/>
          <p:nvPr/>
        </p:nvSpPr>
        <p:spPr>
          <a:xfrm>
            <a:off x="6249732" y="4300068"/>
            <a:ext cx="2546604" cy="2183892"/>
          </a:xfrm>
          <a:prstGeom prst="rect">
            <a:avLst/>
          </a:prstGeom>
          <a:blipFill>
            <a:blip r:embed="rId7" cstate="print"/>
            <a:stretch>
              <a:fillRect/>
            </a:stretch>
          </a:blipFill>
        </p:spPr>
        <p:txBody>
          <a:bodyPr wrap="square" lIns="0" tIns="0" rIns="0" bIns="0" rtlCol="0"/>
          <a:lstStyle/>
          <a:p>
            <a:endParaRPr/>
          </a:p>
        </p:txBody>
      </p:sp>
      <p:pic>
        <p:nvPicPr>
          <p:cNvPr id="14" name="Picture 4"/>
          <p:cNvPicPr>
            <a:picLocks noChangeAspect="1" noChangeArrowheads="1"/>
          </p:cNvPicPr>
          <p:nvPr/>
        </p:nvPicPr>
        <p:blipFill>
          <a:blip r:embed="rId8"/>
          <a:srcRect/>
          <a:stretch>
            <a:fillRect/>
          </a:stretch>
        </p:blipFill>
        <p:spPr bwMode="auto">
          <a:xfrm>
            <a:off x="5315893" y="1524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348168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0"/>
            <a:ext cx="5638800" cy="2819400"/>
          </a:xfrm>
        </p:spPr>
        <p:txBody>
          <a:bodyPr>
            <a:noAutofit/>
          </a:bodyPr>
          <a:lstStyle/>
          <a:p>
            <a: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t/>
            </a:r>
            <a:b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br>
            <a:endPar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endParaRPr>
          </a:p>
        </p:txBody>
      </p:sp>
      <p:sp>
        <p:nvSpPr>
          <p:cNvPr id="3" name="Text Placeholder 2"/>
          <p:cNvSpPr>
            <a:spLocks noGrp="1"/>
          </p:cNvSpPr>
          <p:nvPr>
            <p:ph type="body" idx="1"/>
          </p:nvPr>
        </p:nvSpPr>
        <p:spPr>
          <a:xfrm>
            <a:off x="304800" y="1384440"/>
            <a:ext cx="8763000" cy="762000"/>
          </a:xfrm>
        </p:spPr>
        <p:txBody>
          <a:bodyPr>
            <a:noAutofit/>
          </a:bodyPr>
          <a:lstStyle/>
          <a:p>
            <a:r>
              <a:rPr lang="en-US" sz="2800" b="1" dirty="0">
                <a:solidFill>
                  <a:srgbClr val="2401A3"/>
                </a:solidFill>
                <a:latin typeface="Futura Hv"/>
                <a:cs typeface="Arial" pitchFamily="34" charset="0"/>
              </a:rPr>
              <a:t>Blades &amp; Rotor </a:t>
            </a:r>
            <a:endParaRPr lang="en-US" b="1" dirty="0">
              <a:solidFill>
                <a:srgbClr val="2401A3"/>
              </a:solidFill>
              <a:latin typeface="Futura Hv" pitchFamily="34" charset="0"/>
            </a:endParaRPr>
          </a:p>
        </p:txBody>
      </p:sp>
      <p:sp>
        <p:nvSpPr>
          <p:cNvPr id="13" name="Rectangle 12"/>
          <p:cNvSpPr/>
          <p:nvPr/>
        </p:nvSpPr>
        <p:spPr>
          <a:xfrm>
            <a:off x="533400" y="1803380"/>
            <a:ext cx="8305800" cy="369332"/>
          </a:xfrm>
          <a:prstGeom prst="rect">
            <a:avLst/>
          </a:prstGeom>
        </p:spPr>
        <p:txBody>
          <a:bodyPr wrap="square">
            <a:spAutoFit/>
          </a:bodyPr>
          <a:lstStyle/>
          <a:p>
            <a:endParaRPr lang="en-US" dirty="0">
              <a:solidFill>
                <a:schemeClr val="bg1"/>
              </a:solidFill>
              <a:latin typeface="Arial" pitchFamily="34" charset="0"/>
              <a:cs typeface="Arial" pitchFamily="34" charset="0"/>
            </a:endParaRPr>
          </a:p>
        </p:txBody>
      </p:sp>
      <p:pic>
        <p:nvPicPr>
          <p:cNvPr id="10" name="Picture 2" descr="Picture 2">
            <a:extLst>
              <a:ext uri="{FF2B5EF4-FFF2-40B4-BE49-F238E27FC236}">
                <a16:creationId xmlns:a16="http://schemas.microsoft.com/office/drawing/2014/main" xmlns="" id="{8BEFB8E7-A5EB-4F1A-ACED-5B1A53980593}"/>
              </a:ext>
            </a:extLst>
          </p:cNvPr>
          <p:cNvPicPr>
            <a:picLocks noChangeAspect="1"/>
          </p:cNvPicPr>
          <p:nvPr/>
        </p:nvPicPr>
        <p:blipFill>
          <a:blip r:embed="rId2"/>
          <a:stretch>
            <a:fillRect/>
          </a:stretch>
        </p:blipFill>
        <p:spPr>
          <a:xfrm>
            <a:off x="5495130" y="215752"/>
            <a:ext cx="3301206" cy="971550"/>
          </a:xfrm>
          <a:prstGeom prst="rect">
            <a:avLst/>
          </a:prstGeom>
          <a:ln w="12700">
            <a:miter lim="400000"/>
          </a:ln>
          <a:effectLst>
            <a:outerShdw blurRad="292100" dist="139700" dir="2700000" rotWithShape="0">
              <a:srgbClr val="333333">
                <a:alpha val="64999"/>
              </a:srgbClr>
            </a:outerShdw>
          </a:effectLst>
        </p:spPr>
      </p:pic>
      <p:sp>
        <p:nvSpPr>
          <p:cNvPr id="9" name="Rectangle 8">
            <a:extLst>
              <a:ext uri="{FF2B5EF4-FFF2-40B4-BE49-F238E27FC236}">
                <a16:creationId xmlns:a16="http://schemas.microsoft.com/office/drawing/2014/main" xmlns="" id="{6FF2AFA6-7EB3-4212-868C-525D69435795}"/>
              </a:ext>
            </a:extLst>
          </p:cNvPr>
          <p:cNvSpPr/>
          <p:nvPr/>
        </p:nvSpPr>
        <p:spPr>
          <a:xfrm>
            <a:off x="609600" y="247650"/>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7" name="Rectangle 6">
            <a:extLst>
              <a:ext uri="{FF2B5EF4-FFF2-40B4-BE49-F238E27FC236}">
                <a16:creationId xmlns:a16="http://schemas.microsoft.com/office/drawing/2014/main" xmlns="" id="{4CED7E55-9AC1-434C-BFBC-85518673FFE2}"/>
              </a:ext>
            </a:extLst>
          </p:cNvPr>
          <p:cNvSpPr/>
          <p:nvPr/>
        </p:nvSpPr>
        <p:spPr>
          <a:xfrm>
            <a:off x="272820" y="2056184"/>
            <a:ext cx="6324600" cy="923330"/>
          </a:xfrm>
          <a:prstGeom prst="rect">
            <a:avLst/>
          </a:prstGeom>
        </p:spPr>
        <p:txBody>
          <a:bodyPr wrap="square">
            <a:spAutoFit/>
          </a:bodyPr>
          <a:lstStyle/>
          <a:p>
            <a:r>
              <a:rPr lang="en-IN" dirty="0">
                <a:solidFill>
                  <a:srgbClr val="2401A3"/>
                </a:solidFill>
              </a:rPr>
              <a:t>❖ Assembly and erection of Blade &amp; Rotor unit</a:t>
            </a:r>
          </a:p>
          <a:p>
            <a:r>
              <a:rPr lang="en-IN" dirty="0">
                <a:solidFill>
                  <a:srgbClr val="2401A3"/>
                </a:solidFill>
              </a:rPr>
              <a:t> </a:t>
            </a:r>
          </a:p>
          <a:p>
            <a:r>
              <a:rPr lang="en-IN" dirty="0">
                <a:solidFill>
                  <a:srgbClr val="2401A3"/>
                </a:solidFill>
              </a:rPr>
              <a:t>❖ Single blade erection using ‘C’ clamp method</a:t>
            </a:r>
          </a:p>
        </p:txBody>
      </p:sp>
      <p:sp>
        <p:nvSpPr>
          <p:cNvPr id="11" name="object 6">
            <a:extLst>
              <a:ext uri="{FF2B5EF4-FFF2-40B4-BE49-F238E27FC236}">
                <a16:creationId xmlns:a16="http://schemas.microsoft.com/office/drawing/2014/main" xmlns="" id="{CA7767FA-BC6E-464E-B499-EC09AAA66DE5}"/>
              </a:ext>
            </a:extLst>
          </p:cNvPr>
          <p:cNvSpPr/>
          <p:nvPr/>
        </p:nvSpPr>
        <p:spPr>
          <a:xfrm>
            <a:off x="6210108" y="2172712"/>
            <a:ext cx="2586228" cy="4351020"/>
          </a:xfrm>
          <a:prstGeom prst="rect">
            <a:avLst/>
          </a:prstGeom>
          <a:blipFill>
            <a:blip r:embed="rId3" cstate="print"/>
            <a:stretch>
              <a:fillRect/>
            </a:stretch>
          </a:blipFill>
        </p:spPr>
        <p:txBody>
          <a:bodyPr wrap="square" lIns="0" tIns="0" rIns="0" bIns="0" rtlCol="0"/>
          <a:lstStyle/>
          <a:p>
            <a:endParaRPr/>
          </a:p>
        </p:txBody>
      </p:sp>
      <p:sp>
        <p:nvSpPr>
          <p:cNvPr id="12" name="object 4">
            <a:extLst>
              <a:ext uri="{FF2B5EF4-FFF2-40B4-BE49-F238E27FC236}">
                <a16:creationId xmlns:a16="http://schemas.microsoft.com/office/drawing/2014/main" xmlns="" id="{8DE98C39-0869-42AB-B20C-D6D3A0F8BCED}"/>
              </a:ext>
            </a:extLst>
          </p:cNvPr>
          <p:cNvSpPr/>
          <p:nvPr/>
        </p:nvSpPr>
        <p:spPr>
          <a:xfrm>
            <a:off x="272820" y="4292597"/>
            <a:ext cx="2579916" cy="2231136"/>
          </a:xfrm>
          <a:prstGeom prst="rect">
            <a:avLst/>
          </a:prstGeom>
          <a:blipFill>
            <a:blip r:embed="rId4" cstate="print"/>
            <a:stretch>
              <a:fillRect/>
            </a:stretch>
          </a:blipFill>
        </p:spPr>
        <p:txBody>
          <a:bodyPr wrap="square" lIns="0" tIns="0" rIns="0" bIns="0" rtlCol="0"/>
          <a:lstStyle/>
          <a:p>
            <a:endParaRPr/>
          </a:p>
        </p:txBody>
      </p:sp>
      <p:sp>
        <p:nvSpPr>
          <p:cNvPr id="14" name="object 5">
            <a:extLst>
              <a:ext uri="{FF2B5EF4-FFF2-40B4-BE49-F238E27FC236}">
                <a16:creationId xmlns:a16="http://schemas.microsoft.com/office/drawing/2014/main" xmlns="" id="{DEE286A2-436C-4C6B-B3F2-21EC0A05EA8E}"/>
              </a:ext>
            </a:extLst>
          </p:cNvPr>
          <p:cNvSpPr/>
          <p:nvPr/>
        </p:nvSpPr>
        <p:spPr>
          <a:xfrm>
            <a:off x="3200400" y="4292596"/>
            <a:ext cx="2546604" cy="2231136"/>
          </a:xfrm>
          <a:prstGeom prst="rect">
            <a:avLst/>
          </a:prstGeom>
          <a:blipFill>
            <a:blip r:embed="rId5" cstate="print"/>
            <a:stretch>
              <a:fillRect/>
            </a:stretch>
          </a:blipFill>
        </p:spPr>
        <p:txBody>
          <a:bodyPr wrap="square" lIns="0" tIns="0" rIns="0" bIns="0" rtlCol="0"/>
          <a:lstStyle/>
          <a:p>
            <a:endParaRPr/>
          </a:p>
        </p:txBody>
      </p:sp>
      <p:pic>
        <p:nvPicPr>
          <p:cNvPr id="15" name="Picture 4"/>
          <p:cNvPicPr>
            <a:picLocks noChangeAspect="1" noChangeArrowheads="1"/>
          </p:cNvPicPr>
          <p:nvPr/>
        </p:nvPicPr>
        <p:blipFill>
          <a:blip r:embed="rId6"/>
          <a:srcRect/>
          <a:stretch>
            <a:fillRect/>
          </a:stretch>
        </p:blipFill>
        <p:spPr bwMode="auto">
          <a:xfrm>
            <a:off x="5315893" y="2286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261724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0"/>
            <a:ext cx="5638800" cy="2819400"/>
          </a:xfrm>
        </p:spPr>
        <p:txBody>
          <a:bodyPr>
            <a:noAutofit/>
          </a:bodyPr>
          <a:lstStyle/>
          <a:p>
            <a: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t/>
            </a:r>
            <a:b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br>
            <a:endPar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endParaRPr>
          </a:p>
        </p:txBody>
      </p:sp>
      <p:sp>
        <p:nvSpPr>
          <p:cNvPr id="3" name="Text Placeholder 2"/>
          <p:cNvSpPr>
            <a:spLocks noGrp="1"/>
          </p:cNvSpPr>
          <p:nvPr>
            <p:ph type="body" idx="1"/>
          </p:nvPr>
        </p:nvSpPr>
        <p:spPr>
          <a:xfrm>
            <a:off x="304800" y="1384440"/>
            <a:ext cx="8763000" cy="762000"/>
          </a:xfrm>
        </p:spPr>
        <p:txBody>
          <a:bodyPr>
            <a:noAutofit/>
          </a:bodyPr>
          <a:lstStyle/>
          <a:p>
            <a:r>
              <a:rPr lang="en-US" sz="2800" b="1" dirty="0">
                <a:solidFill>
                  <a:srgbClr val="2401A3"/>
                </a:solidFill>
                <a:latin typeface="Futura Hv"/>
                <a:cs typeface="Arial" pitchFamily="34" charset="0"/>
              </a:rPr>
              <a:t>Electrical Installation </a:t>
            </a:r>
            <a:endParaRPr lang="en-US" b="1" dirty="0">
              <a:solidFill>
                <a:srgbClr val="2401A3"/>
              </a:solidFill>
              <a:latin typeface="Futura Hv" pitchFamily="34" charset="0"/>
            </a:endParaRPr>
          </a:p>
        </p:txBody>
      </p:sp>
      <p:sp>
        <p:nvSpPr>
          <p:cNvPr id="13" name="Rectangle 12"/>
          <p:cNvSpPr/>
          <p:nvPr/>
        </p:nvSpPr>
        <p:spPr>
          <a:xfrm>
            <a:off x="533400" y="1803380"/>
            <a:ext cx="8305800" cy="369332"/>
          </a:xfrm>
          <a:prstGeom prst="rect">
            <a:avLst/>
          </a:prstGeom>
        </p:spPr>
        <p:txBody>
          <a:bodyPr wrap="square">
            <a:spAutoFit/>
          </a:bodyPr>
          <a:lstStyle/>
          <a:p>
            <a:endParaRPr lang="en-US" dirty="0">
              <a:solidFill>
                <a:schemeClr val="bg1"/>
              </a:solidFill>
              <a:latin typeface="Arial" pitchFamily="34" charset="0"/>
              <a:cs typeface="Arial" pitchFamily="34" charset="0"/>
            </a:endParaRPr>
          </a:p>
        </p:txBody>
      </p:sp>
      <p:pic>
        <p:nvPicPr>
          <p:cNvPr id="10" name="Picture 2" descr="Picture 2">
            <a:extLst>
              <a:ext uri="{FF2B5EF4-FFF2-40B4-BE49-F238E27FC236}">
                <a16:creationId xmlns:a16="http://schemas.microsoft.com/office/drawing/2014/main" xmlns="" id="{8BEFB8E7-A5EB-4F1A-ACED-5B1A53980593}"/>
              </a:ext>
            </a:extLst>
          </p:cNvPr>
          <p:cNvPicPr>
            <a:picLocks noChangeAspect="1"/>
          </p:cNvPicPr>
          <p:nvPr/>
        </p:nvPicPr>
        <p:blipFill>
          <a:blip r:embed="rId2"/>
          <a:stretch>
            <a:fillRect/>
          </a:stretch>
        </p:blipFill>
        <p:spPr>
          <a:xfrm>
            <a:off x="5495130" y="215752"/>
            <a:ext cx="3301206" cy="971550"/>
          </a:xfrm>
          <a:prstGeom prst="rect">
            <a:avLst/>
          </a:prstGeom>
          <a:ln w="12700">
            <a:miter lim="400000"/>
          </a:ln>
          <a:effectLst>
            <a:outerShdw blurRad="292100" dist="139700" dir="2700000" rotWithShape="0">
              <a:srgbClr val="333333">
                <a:alpha val="64999"/>
              </a:srgbClr>
            </a:outerShdw>
          </a:effectLst>
        </p:spPr>
      </p:pic>
      <p:sp>
        <p:nvSpPr>
          <p:cNvPr id="9" name="Rectangle 8">
            <a:extLst>
              <a:ext uri="{FF2B5EF4-FFF2-40B4-BE49-F238E27FC236}">
                <a16:creationId xmlns:a16="http://schemas.microsoft.com/office/drawing/2014/main" xmlns="" id="{6FF2AFA6-7EB3-4212-868C-525D69435795}"/>
              </a:ext>
            </a:extLst>
          </p:cNvPr>
          <p:cNvSpPr/>
          <p:nvPr/>
        </p:nvSpPr>
        <p:spPr>
          <a:xfrm>
            <a:off x="609600" y="247650"/>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7" name="Rectangle 6">
            <a:extLst>
              <a:ext uri="{FF2B5EF4-FFF2-40B4-BE49-F238E27FC236}">
                <a16:creationId xmlns:a16="http://schemas.microsoft.com/office/drawing/2014/main" xmlns="" id="{4CED7E55-9AC1-434C-BFBC-85518673FFE2}"/>
              </a:ext>
            </a:extLst>
          </p:cNvPr>
          <p:cNvSpPr/>
          <p:nvPr/>
        </p:nvSpPr>
        <p:spPr>
          <a:xfrm>
            <a:off x="272820" y="2056184"/>
            <a:ext cx="6324600" cy="3139321"/>
          </a:xfrm>
          <a:prstGeom prst="rect">
            <a:avLst/>
          </a:prstGeom>
        </p:spPr>
        <p:txBody>
          <a:bodyPr wrap="square">
            <a:spAutoFit/>
          </a:bodyPr>
          <a:lstStyle/>
          <a:p>
            <a:r>
              <a:rPr lang="en-IN" dirty="0">
                <a:solidFill>
                  <a:srgbClr val="2401A3"/>
                </a:solidFill>
              </a:rPr>
              <a:t>❖ Unit sub station construction </a:t>
            </a:r>
          </a:p>
          <a:p>
            <a:endParaRPr lang="en-IN" dirty="0">
              <a:solidFill>
                <a:srgbClr val="2401A3"/>
              </a:solidFill>
            </a:endParaRPr>
          </a:p>
          <a:p>
            <a:r>
              <a:rPr lang="en-IN" dirty="0">
                <a:solidFill>
                  <a:srgbClr val="2401A3"/>
                </a:solidFill>
              </a:rPr>
              <a:t>❖ External &amp; Internal on line works </a:t>
            </a:r>
          </a:p>
          <a:p>
            <a:endParaRPr lang="en-IN" dirty="0">
              <a:solidFill>
                <a:srgbClr val="2401A3"/>
              </a:solidFill>
            </a:endParaRPr>
          </a:p>
          <a:p>
            <a:r>
              <a:rPr lang="en-IN" dirty="0">
                <a:solidFill>
                  <a:srgbClr val="2401A3"/>
                </a:solidFill>
              </a:rPr>
              <a:t>❖ VCB &amp; switching yard installation </a:t>
            </a:r>
          </a:p>
          <a:p>
            <a:endParaRPr lang="en-IN" dirty="0">
              <a:solidFill>
                <a:srgbClr val="2401A3"/>
              </a:solidFill>
            </a:endParaRPr>
          </a:p>
          <a:p>
            <a:r>
              <a:rPr lang="en-IN" dirty="0">
                <a:solidFill>
                  <a:srgbClr val="2401A3"/>
                </a:solidFill>
              </a:rPr>
              <a:t>❖ Sub station construction, bay extension </a:t>
            </a:r>
          </a:p>
          <a:p>
            <a:r>
              <a:rPr lang="en-IN" dirty="0">
                <a:solidFill>
                  <a:srgbClr val="2401A3"/>
                </a:solidFill>
              </a:rPr>
              <a:t>    works </a:t>
            </a:r>
          </a:p>
          <a:p>
            <a:endParaRPr lang="en-IN" dirty="0">
              <a:solidFill>
                <a:srgbClr val="2401A3"/>
              </a:solidFill>
            </a:endParaRPr>
          </a:p>
          <a:p>
            <a:r>
              <a:rPr lang="en-IN" dirty="0">
                <a:solidFill>
                  <a:srgbClr val="2401A3"/>
                </a:solidFill>
              </a:rPr>
              <a:t>❖ Pre commissioning of turbines</a:t>
            </a:r>
          </a:p>
          <a:p>
            <a:endParaRPr lang="en-IN" dirty="0">
              <a:solidFill>
                <a:srgbClr val="2401A3"/>
              </a:solidFill>
            </a:endParaRPr>
          </a:p>
        </p:txBody>
      </p:sp>
      <p:sp>
        <p:nvSpPr>
          <p:cNvPr id="8" name="object 4">
            <a:extLst>
              <a:ext uri="{FF2B5EF4-FFF2-40B4-BE49-F238E27FC236}">
                <a16:creationId xmlns:a16="http://schemas.microsoft.com/office/drawing/2014/main" xmlns="" id="{8B575D71-6DEB-4E61-8392-A84A5365A1A9}"/>
              </a:ext>
            </a:extLst>
          </p:cNvPr>
          <p:cNvSpPr/>
          <p:nvPr/>
        </p:nvSpPr>
        <p:spPr>
          <a:xfrm>
            <a:off x="4800600" y="2760010"/>
            <a:ext cx="4070580" cy="3779919"/>
          </a:xfrm>
          <a:prstGeom prst="rect">
            <a:avLst/>
          </a:prstGeom>
          <a:blipFill>
            <a:blip r:embed="rId3" cstate="print"/>
            <a:stretch>
              <a:fillRect/>
            </a:stretch>
          </a:blipFill>
        </p:spPr>
        <p:txBody>
          <a:bodyPr wrap="square" lIns="0" tIns="0" rIns="0" bIns="0" rtlCol="0"/>
          <a:lstStyle/>
          <a:p>
            <a:endParaRPr/>
          </a:p>
        </p:txBody>
      </p:sp>
      <p:pic>
        <p:nvPicPr>
          <p:cNvPr id="11" name="Picture 4"/>
          <p:cNvPicPr>
            <a:picLocks noChangeAspect="1" noChangeArrowheads="1"/>
          </p:cNvPicPr>
          <p:nvPr/>
        </p:nvPicPr>
        <p:blipFill>
          <a:blip r:embed="rId4"/>
          <a:srcRect/>
          <a:stretch>
            <a:fillRect/>
          </a:stretch>
        </p:blipFill>
        <p:spPr bwMode="auto">
          <a:xfrm>
            <a:off x="5315893" y="2286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120571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0"/>
            <a:ext cx="5638800" cy="2819400"/>
          </a:xfrm>
        </p:spPr>
        <p:txBody>
          <a:bodyPr>
            <a:noAutofit/>
          </a:bodyPr>
          <a:lstStyle/>
          <a:p>
            <a: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t/>
            </a:r>
            <a:b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br>
            <a:endPar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endParaRPr>
          </a:p>
        </p:txBody>
      </p:sp>
      <p:sp>
        <p:nvSpPr>
          <p:cNvPr id="3" name="Text Placeholder 2"/>
          <p:cNvSpPr>
            <a:spLocks noGrp="1"/>
          </p:cNvSpPr>
          <p:nvPr>
            <p:ph type="body" idx="1"/>
          </p:nvPr>
        </p:nvSpPr>
        <p:spPr>
          <a:xfrm>
            <a:off x="425220" y="983742"/>
            <a:ext cx="4146780" cy="762000"/>
          </a:xfrm>
        </p:spPr>
        <p:txBody>
          <a:bodyPr>
            <a:noAutofit/>
          </a:bodyPr>
          <a:lstStyle/>
          <a:p>
            <a:r>
              <a:rPr lang="en-IN" sz="2800" spc="-5" dirty="0">
                <a:solidFill>
                  <a:srgbClr val="2401A3"/>
                </a:solidFill>
              </a:rPr>
              <a:t>Operation &amp;</a:t>
            </a:r>
            <a:r>
              <a:rPr lang="en-IN" sz="2800" spc="-10" dirty="0">
                <a:solidFill>
                  <a:srgbClr val="2401A3"/>
                </a:solidFill>
              </a:rPr>
              <a:t> </a:t>
            </a:r>
            <a:r>
              <a:rPr lang="en-IN" sz="2800" spc="-5" dirty="0">
                <a:solidFill>
                  <a:srgbClr val="2401A3"/>
                </a:solidFill>
              </a:rPr>
              <a:t>Maintenance</a:t>
            </a:r>
            <a:endParaRPr lang="en-US" b="1" dirty="0">
              <a:solidFill>
                <a:srgbClr val="2401A3"/>
              </a:solidFill>
              <a:latin typeface="Futura Hv" pitchFamily="34" charset="0"/>
            </a:endParaRPr>
          </a:p>
        </p:txBody>
      </p:sp>
      <p:pic>
        <p:nvPicPr>
          <p:cNvPr id="10" name="Picture 2" descr="Picture 2">
            <a:extLst>
              <a:ext uri="{FF2B5EF4-FFF2-40B4-BE49-F238E27FC236}">
                <a16:creationId xmlns:a16="http://schemas.microsoft.com/office/drawing/2014/main" xmlns="" id="{8BEFB8E7-A5EB-4F1A-ACED-5B1A53980593}"/>
              </a:ext>
            </a:extLst>
          </p:cNvPr>
          <p:cNvPicPr>
            <a:picLocks noChangeAspect="1"/>
          </p:cNvPicPr>
          <p:nvPr/>
        </p:nvPicPr>
        <p:blipFill>
          <a:blip r:embed="rId2"/>
          <a:stretch>
            <a:fillRect/>
          </a:stretch>
        </p:blipFill>
        <p:spPr>
          <a:xfrm>
            <a:off x="5495130" y="215752"/>
            <a:ext cx="3301206" cy="971550"/>
          </a:xfrm>
          <a:prstGeom prst="rect">
            <a:avLst/>
          </a:prstGeom>
          <a:ln w="12700">
            <a:miter lim="400000"/>
          </a:ln>
          <a:effectLst>
            <a:outerShdw blurRad="292100" dist="139700" dir="2700000" rotWithShape="0">
              <a:srgbClr val="333333">
                <a:alpha val="64999"/>
              </a:srgbClr>
            </a:outerShdw>
          </a:effectLst>
        </p:spPr>
      </p:pic>
      <p:sp>
        <p:nvSpPr>
          <p:cNvPr id="9" name="Rectangle 8">
            <a:extLst>
              <a:ext uri="{FF2B5EF4-FFF2-40B4-BE49-F238E27FC236}">
                <a16:creationId xmlns:a16="http://schemas.microsoft.com/office/drawing/2014/main" xmlns="" id="{6FF2AFA6-7EB3-4212-868C-525D69435795}"/>
              </a:ext>
            </a:extLst>
          </p:cNvPr>
          <p:cNvSpPr/>
          <p:nvPr/>
        </p:nvSpPr>
        <p:spPr>
          <a:xfrm>
            <a:off x="609600" y="247650"/>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7" name="Rectangle 6">
            <a:extLst>
              <a:ext uri="{FF2B5EF4-FFF2-40B4-BE49-F238E27FC236}">
                <a16:creationId xmlns:a16="http://schemas.microsoft.com/office/drawing/2014/main" xmlns="" id="{4CED7E55-9AC1-434C-BFBC-85518673FFE2}"/>
              </a:ext>
            </a:extLst>
          </p:cNvPr>
          <p:cNvSpPr/>
          <p:nvPr/>
        </p:nvSpPr>
        <p:spPr>
          <a:xfrm>
            <a:off x="152400" y="1502429"/>
            <a:ext cx="8566380" cy="2585323"/>
          </a:xfrm>
          <a:prstGeom prst="rect">
            <a:avLst/>
          </a:prstGeom>
        </p:spPr>
        <p:txBody>
          <a:bodyPr wrap="square">
            <a:spAutoFit/>
          </a:bodyPr>
          <a:lstStyle/>
          <a:p>
            <a:pPr marL="622300" marR="337185" indent="-297180">
              <a:lnSpc>
                <a:spcPct val="100000"/>
              </a:lnSpc>
              <a:spcBef>
                <a:spcPts val="100"/>
              </a:spcBef>
            </a:pPr>
            <a:r>
              <a:rPr lang="en-US" b="1" spc="-5" dirty="0">
                <a:solidFill>
                  <a:srgbClr val="425064"/>
                </a:solidFill>
                <a:latin typeface="Arial"/>
                <a:cs typeface="Arial"/>
              </a:rPr>
              <a:t>Blade Inspection, Repairs, </a:t>
            </a:r>
            <a:r>
              <a:rPr lang="en-US" b="1" dirty="0">
                <a:solidFill>
                  <a:srgbClr val="425064"/>
                </a:solidFill>
                <a:latin typeface="Arial"/>
                <a:cs typeface="Arial"/>
              </a:rPr>
              <a:t>Cleaning,  </a:t>
            </a:r>
            <a:r>
              <a:rPr lang="en-US" b="1" spc="-5" dirty="0">
                <a:solidFill>
                  <a:srgbClr val="425064"/>
                </a:solidFill>
                <a:latin typeface="Arial"/>
                <a:cs typeface="Arial"/>
              </a:rPr>
              <a:t>Painting And </a:t>
            </a:r>
            <a:r>
              <a:rPr lang="en-US" b="1" spc="-35" dirty="0">
                <a:solidFill>
                  <a:srgbClr val="425064"/>
                </a:solidFill>
                <a:latin typeface="Arial"/>
                <a:cs typeface="Arial"/>
              </a:rPr>
              <a:t>Vortex</a:t>
            </a:r>
            <a:r>
              <a:rPr lang="en-US" b="1" spc="-105" dirty="0">
                <a:solidFill>
                  <a:srgbClr val="425064"/>
                </a:solidFill>
                <a:latin typeface="Arial"/>
                <a:cs typeface="Arial"/>
              </a:rPr>
              <a:t> </a:t>
            </a:r>
            <a:r>
              <a:rPr lang="en-US" b="1" spc="-5" dirty="0">
                <a:solidFill>
                  <a:srgbClr val="425064"/>
                </a:solidFill>
                <a:latin typeface="Arial"/>
                <a:cs typeface="Arial"/>
              </a:rPr>
              <a:t>Generators.</a:t>
            </a:r>
            <a:endParaRPr lang="en-US" dirty="0">
              <a:latin typeface="Arial"/>
              <a:cs typeface="Arial"/>
            </a:endParaRPr>
          </a:p>
          <a:p>
            <a:pPr marL="12700">
              <a:lnSpc>
                <a:spcPct val="100000"/>
              </a:lnSpc>
              <a:spcBef>
                <a:spcPts val="5"/>
              </a:spcBef>
            </a:pPr>
            <a:r>
              <a:rPr lang="en-US" b="1" spc="-5" dirty="0">
                <a:solidFill>
                  <a:srgbClr val="3A3838"/>
                </a:solidFill>
                <a:latin typeface="Calibri"/>
                <a:cs typeface="Calibri"/>
              </a:rPr>
              <a:t>       </a:t>
            </a:r>
            <a:endParaRPr lang="en-US" sz="1850" dirty="0">
              <a:latin typeface="Times New Roman"/>
              <a:cs typeface="Times New Roman"/>
            </a:endParaRPr>
          </a:p>
          <a:p>
            <a:pPr marL="393700" indent="-381000">
              <a:lnSpc>
                <a:spcPct val="100000"/>
              </a:lnSpc>
              <a:buClr>
                <a:srgbClr val="4471C4"/>
              </a:buClr>
              <a:buFont typeface="Wingdings"/>
              <a:buChar char=""/>
              <a:tabLst>
                <a:tab pos="393065" algn="l"/>
                <a:tab pos="393700" algn="l"/>
              </a:tabLst>
            </a:pPr>
            <a:r>
              <a:rPr lang="en-US" spc="-5" dirty="0">
                <a:solidFill>
                  <a:srgbClr val="3A3838"/>
                </a:solidFill>
                <a:latin typeface="Calibri"/>
                <a:cs typeface="Calibri"/>
              </a:rPr>
              <a:t>Indigenously designed, CE </a:t>
            </a:r>
            <a:r>
              <a:rPr lang="en-US" spc="-10" dirty="0">
                <a:solidFill>
                  <a:srgbClr val="3A3838"/>
                </a:solidFill>
                <a:latin typeface="Calibri"/>
                <a:cs typeface="Calibri"/>
              </a:rPr>
              <a:t>approved </a:t>
            </a:r>
            <a:r>
              <a:rPr lang="en-US" spc="-5" dirty="0">
                <a:solidFill>
                  <a:srgbClr val="3A3838"/>
                </a:solidFill>
                <a:latin typeface="Calibri"/>
                <a:cs typeface="Calibri"/>
              </a:rPr>
              <a:t>Blade</a:t>
            </a:r>
            <a:r>
              <a:rPr lang="en-US" spc="45" dirty="0">
                <a:solidFill>
                  <a:srgbClr val="3A3838"/>
                </a:solidFill>
                <a:latin typeface="Calibri"/>
                <a:cs typeface="Calibri"/>
              </a:rPr>
              <a:t> </a:t>
            </a:r>
            <a:r>
              <a:rPr lang="en-US" spc="-10" dirty="0">
                <a:solidFill>
                  <a:srgbClr val="3A3838"/>
                </a:solidFill>
                <a:latin typeface="Calibri"/>
                <a:cs typeface="Calibri"/>
              </a:rPr>
              <a:t>platforms</a:t>
            </a:r>
            <a:endParaRPr lang="en-US" dirty="0">
              <a:latin typeface="Calibri"/>
              <a:cs typeface="Calibri"/>
            </a:endParaRPr>
          </a:p>
          <a:p>
            <a:pPr marL="393700" indent="-381000">
              <a:lnSpc>
                <a:spcPct val="100000"/>
              </a:lnSpc>
              <a:buClr>
                <a:srgbClr val="4471C4"/>
              </a:buClr>
              <a:buFont typeface="Wingdings"/>
              <a:buChar char=""/>
              <a:tabLst>
                <a:tab pos="393065" algn="l"/>
                <a:tab pos="393700" algn="l"/>
              </a:tabLst>
            </a:pPr>
            <a:r>
              <a:rPr lang="en-US" dirty="0">
                <a:solidFill>
                  <a:srgbClr val="3A3838"/>
                </a:solidFill>
                <a:latin typeface="Calibri"/>
                <a:cs typeface="Calibri"/>
              </a:rPr>
              <a:t>All </a:t>
            </a:r>
            <a:r>
              <a:rPr lang="en-US" spc="-5" dirty="0">
                <a:solidFill>
                  <a:srgbClr val="3A3838"/>
                </a:solidFill>
                <a:latin typeface="Calibri"/>
                <a:cs typeface="Calibri"/>
              </a:rPr>
              <a:t>kind of blade</a:t>
            </a:r>
            <a:r>
              <a:rPr lang="en-US" spc="20" dirty="0">
                <a:solidFill>
                  <a:srgbClr val="3A3838"/>
                </a:solidFill>
                <a:latin typeface="Calibri"/>
                <a:cs typeface="Calibri"/>
              </a:rPr>
              <a:t> </a:t>
            </a:r>
            <a:r>
              <a:rPr lang="en-US" spc="-5" dirty="0">
                <a:solidFill>
                  <a:srgbClr val="3A3838"/>
                </a:solidFill>
                <a:latin typeface="Calibri"/>
                <a:cs typeface="Calibri"/>
              </a:rPr>
              <a:t>inspections</a:t>
            </a:r>
            <a:endParaRPr lang="en-US" dirty="0">
              <a:latin typeface="Calibri"/>
              <a:cs typeface="Calibri"/>
            </a:endParaRPr>
          </a:p>
          <a:p>
            <a:pPr marL="393700" indent="-381000">
              <a:lnSpc>
                <a:spcPct val="100000"/>
              </a:lnSpc>
              <a:buClr>
                <a:srgbClr val="4471C4"/>
              </a:buClr>
              <a:buFont typeface="Wingdings"/>
              <a:buChar char=""/>
              <a:tabLst>
                <a:tab pos="393065" algn="l"/>
                <a:tab pos="393700" algn="l"/>
              </a:tabLst>
            </a:pPr>
            <a:r>
              <a:rPr lang="en-US" spc="-35" dirty="0">
                <a:solidFill>
                  <a:srgbClr val="3A3838"/>
                </a:solidFill>
                <a:latin typeface="Calibri"/>
                <a:cs typeface="Calibri"/>
              </a:rPr>
              <a:t>We </a:t>
            </a:r>
            <a:r>
              <a:rPr lang="en-US" spc="-10" dirty="0">
                <a:solidFill>
                  <a:srgbClr val="3A3838"/>
                </a:solidFill>
                <a:latin typeface="Calibri"/>
                <a:cs typeface="Calibri"/>
              </a:rPr>
              <a:t>have </a:t>
            </a:r>
            <a:r>
              <a:rPr lang="en-US" dirty="0">
                <a:solidFill>
                  <a:srgbClr val="3A3838"/>
                </a:solidFill>
                <a:latin typeface="Calibri"/>
                <a:cs typeface="Calibri"/>
              </a:rPr>
              <a:t>made a </a:t>
            </a:r>
            <a:r>
              <a:rPr lang="en-US" spc="-15" dirty="0">
                <a:solidFill>
                  <a:srgbClr val="3A3838"/>
                </a:solidFill>
                <a:latin typeface="Calibri"/>
                <a:cs typeface="Calibri"/>
              </a:rPr>
              <a:t>separate </a:t>
            </a:r>
            <a:r>
              <a:rPr lang="en-US" spc="-5" dirty="0">
                <a:solidFill>
                  <a:srgbClr val="3A3838"/>
                </a:solidFill>
                <a:latin typeface="Calibri"/>
                <a:cs typeface="Calibri"/>
              </a:rPr>
              <a:t>entity </a:t>
            </a:r>
            <a:r>
              <a:rPr lang="en-US" spc="-15" dirty="0">
                <a:solidFill>
                  <a:srgbClr val="3A3838"/>
                </a:solidFill>
                <a:latin typeface="Calibri"/>
                <a:cs typeface="Calibri"/>
              </a:rPr>
              <a:t>for </a:t>
            </a:r>
            <a:r>
              <a:rPr lang="en-US" dirty="0">
                <a:solidFill>
                  <a:srgbClr val="3A3838"/>
                </a:solidFill>
                <a:latin typeface="Calibri"/>
                <a:cs typeface="Calibri"/>
              </a:rPr>
              <a:t>all </a:t>
            </a:r>
            <a:r>
              <a:rPr lang="en-US" spc="-5" dirty="0">
                <a:solidFill>
                  <a:srgbClr val="3A3838"/>
                </a:solidFill>
                <a:latin typeface="Calibri"/>
                <a:cs typeface="Calibri"/>
              </a:rPr>
              <a:t>kind of</a:t>
            </a:r>
            <a:r>
              <a:rPr lang="en-US" spc="65" dirty="0">
                <a:solidFill>
                  <a:srgbClr val="3A3838"/>
                </a:solidFill>
                <a:latin typeface="Calibri"/>
                <a:cs typeface="Calibri"/>
              </a:rPr>
              <a:t> </a:t>
            </a:r>
            <a:r>
              <a:rPr lang="en-US" spc="-5" dirty="0">
                <a:solidFill>
                  <a:srgbClr val="3A3838"/>
                </a:solidFill>
                <a:latin typeface="Calibri"/>
                <a:cs typeface="Calibri"/>
              </a:rPr>
              <a:t>blade</a:t>
            </a:r>
            <a:endParaRPr lang="en-US" dirty="0">
              <a:latin typeface="Calibri"/>
              <a:cs typeface="Calibri"/>
            </a:endParaRPr>
          </a:p>
          <a:p>
            <a:pPr marL="393700">
              <a:lnSpc>
                <a:spcPct val="100000"/>
              </a:lnSpc>
              <a:spcBef>
                <a:spcPts val="5"/>
              </a:spcBef>
            </a:pPr>
            <a:r>
              <a:rPr lang="en-US" spc="-5" dirty="0">
                <a:solidFill>
                  <a:srgbClr val="3A3838"/>
                </a:solidFill>
                <a:latin typeface="Calibri"/>
                <a:cs typeface="Calibri"/>
              </a:rPr>
              <a:t>inspection, Maintenance, </a:t>
            </a:r>
            <a:r>
              <a:rPr lang="en-US" spc="-10" dirty="0">
                <a:solidFill>
                  <a:srgbClr val="3A3838"/>
                </a:solidFill>
                <a:latin typeface="Calibri"/>
                <a:cs typeface="Calibri"/>
              </a:rPr>
              <a:t>repairs, </a:t>
            </a:r>
            <a:r>
              <a:rPr lang="en-US" spc="-15" dirty="0">
                <a:solidFill>
                  <a:srgbClr val="3A3838"/>
                </a:solidFill>
                <a:latin typeface="Calibri"/>
                <a:cs typeface="Calibri"/>
              </a:rPr>
              <a:t>retrofits</a:t>
            </a:r>
            <a:r>
              <a:rPr lang="en-US" spc="65" dirty="0">
                <a:solidFill>
                  <a:srgbClr val="3A3838"/>
                </a:solidFill>
                <a:latin typeface="Calibri"/>
                <a:cs typeface="Calibri"/>
              </a:rPr>
              <a:t> </a:t>
            </a:r>
            <a:r>
              <a:rPr lang="en-US" spc="-15" dirty="0">
                <a:solidFill>
                  <a:srgbClr val="3A3838"/>
                </a:solidFill>
                <a:latin typeface="Calibri"/>
                <a:cs typeface="Calibri"/>
              </a:rPr>
              <a:t>etc.</a:t>
            </a:r>
            <a:endParaRPr lang="en-US" dirty="0">
              <a:latin typeface="Calibri"/>
              <a:cs typeface="Calibri"/>
            </a:endParaRPr>
          </a:p>
          <a:p>
            <a:pPr marL="393700" marR="5080" indent="-381000">
              <a:lnSpc>
                <a:spcPct val="100000"/>
              </a:lnSpc>
              <a:buClr>
                <a:srgbClr val="4471C4"/>
              </a:buClr>
              <a:buFont typeface="Wingdings"/>
              <a:buChar char=""/>
              <a:tabLst>
                <a:tab pos="393065" algn="l"/>
                <a:tab pos="393700" algn="l"/>
              </a:tabLst>
            </a:pPr>
            <a:r>
              <a:rPr lang="en-US" dirty="0">
                <a:solidFill>
                  <a:srgbClr val="3A3838"/>
                </a:solidFill>
                <a:latin typeface="Calibri"/>
                <a:cs typeface="Calibri"/>
              </a:rPr>
              <a:t>In </a:t>
            </a:r>
            <a:r>
              <a:rPr lang="en-US" spc="-5" dirty="0">
                <a:solidFill>
                  <a:srgbClr val="3A3838"/>
                </a:solidFill>
                <a:latin typeface="Calibri"/>
                <a:cs typeface="Calibri"/>
              </a:rPr>
              <a:t>discussion </a:t>
            </a:r>
            <a:r>
              <a:rPr lang="en-US" spc="-15" dirty="0">
                <a:solidFill>
                  <a:srgbClr val="3A3838"/>
                </a:solidFill>
                <a:latin typeface="Calibri"/>
                <a:cs typeface="Calibri"/>
              </a:rPr>
              <a:t>for </a:t>
            </a:r>
            <a:r>
              <a:rPr lang="en-US" spc="-10" dirty="0">
                <a:solidFill>
                  <a:srgbClr val="3A3838"/>
                </a:solidFill>
                <a:latin typeface="Calibri"/>
                <a:cs typeface="Calibri"/>
              </a:rPr>
              <a:t>Collaboration </a:t>
            </a:r>
            <a:r>
              <a:rPr lang="en-US" spc="-5" dirty="0">
                <a:solidFill>
                  <a:srgbClr val="3A3838"/>
                </a:solidFill>
                <a:latin typeface="Calibri"/>
                <a:cs typeface="Calibri"/>
              </a:rPr>
              <a:t>with </a:t>
            </a:r>
            <a:r>
              <a:rPr lang="en-US" dirty="0">
                <a:solidFill>
                  <a:srgbClr val="3A3838"/>
                </a:solidFill>
                <a:latin typeface="Calibri"/>
                <a:cs typeface="Calibri"/>
              </a:rPr>
              <a:t>a MNC </a:t>
            </a:r>
            <a:r>
              <a:rPr lang="en-US" spc="-10" dirty="0">
                <a:solidFill>
                  <a:srgbClr val="3A3838"/>
                </a:solidFill>
                <a:latin typeface="Calibri"/>
                <a:cs typeface="Calibri"/>
              </a:rPr>
              <a:t>Company </a:t>
            </a:r>
            <a:r>
              <a:rPr lang="en-US" spc="-15" dirty="0">
                <a:solidFill>
                  <a:srgbClr val="3A3838"/>
                </a:solidFill>
                <a:latin typeface="Calibri"/>
                <a:cs typeface="Calibri"/>
              </a:rPr>
              <a:t>for  vortex </a:t>
            </a:r>
            <a:r>
              <a:rPr lang="en-US" spc="-10" dirty="0">
                <a:solidFill>
                  <a:srgbClr val="3A3838"/>
                </a:solidFill>
                <a:latin typeface="Calibri"/>
                <a:cs typeface="Calibri"/>
              </a:rPr>
              <a:t>generator </a:t>
            </a:r>
            <a:r>
              <a:rPr lang="en-US" spc="-5" dirty="0">
                <a:solidFill>
                  <a:srgbClr val="3A3838"/>
                </a:solidFill>
                <a:latin typeface="Calibri"/>
                <a:cs typeface="Calibri"/>
              </a:rPr>
              <a:t>design, supply </a:t>
            </a:r>
            <a:r>
              <a:rPr lang="en-US" dirty="0">
                <a:solidFill>
                  <a:srgbClr val="3A3838"/>
                </a:solidFill>
                <a:latin typeface="Calibri"/>
                <a:cs typeface="Calibri"/>
              </a:rPr>
              <a:t>and </a:t>
            </a:r>
            <a:r>
              <a:rPr lang="en-US" spc="-5" dirty="0">
                <a:solidFill>
                  <a:srgbClr val="3A3838"/>
                </a:solidFill>
                <a:latin typeface="Calibri"/>
                <a:cs typeface="Calibri"/>
              </a:rPr>
              <a:t>fixing </a:t>
            </a:r>
            <a:r>
              <a:rPr lang="en-US" dirty="0">
                <a:solidFill>
                  <a:srgbClr val="3A3838"/>
                </a:solidFill>
                <a:latin typeface="Calibri"/>
                <a:cs typeface="Calibri"/>
              </a:rPr>
              <a:t>in </a:t>
            </a:r>
            <a:r>
              <a:rPr lang="en-US" spc="-15" dirty="0">
                <a:solidFill>
                  <a:srgbClr val="3A3838"/>
                </a:solidFill>
                <a:latin typeface="Calibri"/>
                <a:cs typeface="Calibri"/>
              </a:rPr>
              <a:t>any </a:t>
            </a:r>
            <a:r>
              <a:rPr lang="en-US" dirty="0">
                <a:solidFill>
                  <a:srgbClr val="3A3838"/>
                </a:solidFill>
                <a:latin typeface="Calibri"/>
                <a:cs typeface="Calibri"/>
              </a:rPr>
              <a:t>model and  type </a:t>
            </a:r>
            <a:r>
              <a:rPr lang="en-US" spc="-5" dirty="0">
                <a:solidFill>
                  <a:srgbClr val="3A3838"/>
                </a:solidFill>
                <a:latin typeface="Calibri"/>
                <a:cs typeface="Calibri"/>
              </a:rPr>
              <a:t>of</a:t>
            </a:r>
            <a:r>
              <a:rPr lang="en-US" spc="5" dirty="0">
                <a:solidFill>
                  <a:srgbClr val="3A3838"/>
                </a:solidFill>
                <a:latin typeface="Calibri"/>
                <a:cs typeface="Calibri"/>
              </a:rPr>
              <a:t> </a:t>
            </a:r>
            <a:r>
              <a:rPr lang="en-US" spc="-5" dirty="0">
                <a:solidFill>
                  <a:srgbClr val="3A3838"/>
                </a:solidFill>
                <a:latin typeface="Calibri"/>
                <a:cs typeface="Calibri"/>
              </a:rPr>
              <a:t>blades.</a:t>
            </a:r>
            <a:endParaRPr lang="en-US" dirty="0">
              <a:latin typeface="Calibri"/>
              <a:cs typeface="Calibri"/>
            </a:endParaRPr>
          </a:p>
          <a:p>
            <a:pPr marL="393700" indent="-381000">
              <a:lnSpc>
                <a:spcPct val="100000"/>
              </a:lnSpc>
              <a:buClr>
                <a:srgbClr val="4471C4"/>
              </a:buClr>
              <a:buFont typeface="Wingdings"/>
              <a:buChar char=""/>
              <a:tabLst>
                <a:tab pos="393065" algn="l"/>
                <a:tab pos="393700" algn="l"/>
              </a:tabLst>
            </a:pPr>
            <a:r>
              <a:rPr lang="en-US" dirty="0">
                <a:solidFill>
                  <a:srgbClr val="3A3838"/>
                </a:solidFill>
                <a:latin typeface="Calibri"/>
                <a:cs typeface="Calibri"/>
              </a:rPr>
              <a:t>Cleaning, </a:t>
            </a:r>
            <a:r>
              <a:rPr lang="en-US" spc="-10" dirty="0">
                <a:solidFill>
                  <a:srgbClr val="3A3838"/>
                </a:solidFill>
                <a:latin typeface="Calibri"/>
                <a:cs typeface="Calibri"/>
              </a:rPr>
              <a:t>painting </a:t>
            </a:r>
            <a:r>
              <a:rPr lang="en-US" dirty="0">
                <a:solidFill>
                  <a:srgbClr val="3A3838"/>
                </a:solidFill>
                <a:latin typeface="Calibri"/>
                <a:cs typeface="Calibri"/>
              </a:rPr>
              <a:t>and </a:t>
            </a:r>
            <a:r>
              <a:rPr lang="en-US" spc="-10" dirty="0">
                <a:solidFill>
                  <a:srgbClr val="3A3838"/>
                </a:solidFill>
                <a:latin typeface="Calibri"/>
                <a:cs typeface="Calibri"/>
              </a:rPr>
              <a:t>coating </a:t>
            </a:r>
            <a:r>
              <a:rPr lang="en-US" spc="-5" dirty="0">
                <a:solidFill>
                  <a:srgbClr val="3A3838"/>
                </a:solidFill>
                <a:latin typeface="Calibri"/>
                <a:cs typeface="Calibri"/>
              </a:rPr>
              <a:t>of</a:t>
            </a:r>
            <a:r>
              <a:rPr lang="en-US" spc="60" dirty="0">
                <a:solidFill>
                  <a:srgbClr val="3A3838"/>
                </a:solidFill>
                <a:latin typeface="Calibri"/>
                <a:cs typeface="Calibri"/>
              </a:rPr>
              <a:t> </a:t>
            </a:r>
            <a:r>
              <a:rPr lang="en-US" spc="-5" dirty="0">
                <a:solidFill>
                  <a:srgbClr val="3A3838"/>
                </a:solidFill>
                <a:latin typeface="Calibri"/>
                <a:cs typeface="Calibri"/>
              </a:rPr>
              <a:t>Blades.</a:t>
            </a:r>
            <a:endParaRPr lang="en-US" dirty="0">
              <a:latin typeface="Calibri"/>
              <a:cs typeface="Calibri"/>
            </a:endParaRPr>
          </a:p>
        </p:txBody>
      </p:sp>
      <p:sp>
        <p:nvSpPr>
          <p:cNvPr id="11" name="object 4">
            <a:extLst>
              <a:ext uri="{FF2B5EF4-FFF2-40B4-BE49-F238E27FC236}">
                <a16:creationId xmlns:a16="http://schemas.microsoft.com/office/drawing/2014/main" xmlns="" id="{26254CBE-1515-49C9-87BE-B212FD281803}"/>
              </a:ext>
            </a:extLst>
          </p:cNvPr>
          <p:cNvSpPr/>
          <p:nvPr/>
        </p:nvSpPr>
        <p:spPr>
          <a:xfrm>
            <a:off x="3952624" y="4676733"/>
            <a:ext cx="1854538" cy="2051328"/>
          </a:xfrm>
          <a:prstGeom prst="rect">
            <a:avLst/>
          </a:prstGeom>
          <a:blipFill>
            <a:blip r:embed="rId3" cstate="print"/>
            <a:stretch>
              <a:fillRect/>
            </a:stretch>
          </a:blipFill>
        </p:spPr>
        <p:txBody>
          <a:bodyPr wrap="square" lIns="0" tIns="0" rIns="0" bIns="0" rtlCol="0"/>
          <a:lstStyle/>
          <a:p>
            <a:endParaRPr/>
          </a:p>
        </p:txBody>
      </p:sp>
      <p:sp>
        <p:nvSpPr>
          <p:cNvPr id="12" name="object 6">
            <a:extLst>
              <a:ext uri="{FF2B5EF4-FFF2-40B4-BE49-F238E27FC236}">
                <a16:creationId xmlns:a16="http://schemas.microsoft.com/office/drawing/2014/main" xmlns="" id="{55D1DA3E-C0E9-4B96-9EA6-AC0766E03A32}"/>
              </a:ext>
            </a:extLst>
          </p:cNvPr>
          <p:cNvSpPr/>
          <p:nvPr/>
        </p:nvSpPr>
        <p:spPr>
          <a:xfrm>
            <a:off x="609600" y="4585317"/>
            <a:ext cx="2819400" cy="2142744"/>
          </a:xfrm>
          <a:prstGeom prst="rect">
            <a:avLst/>
          </a:prstGeom>
          <a:blipFill>
            <a:blip r:embed="rId4" cstate="print"/>
            <a:stretch>
              <a:fillRect/>
            </a:stretch>
          </a:blipFill>
        </p:spPr>
        <p:txBody>
          <a:bodyPr wrap="square" lIns="0" tIns="0" rIns="0" bIns="0" rtlCol="0"/>
          <a:lstStyle/>
          <a:p>
            <a:endParaRPr/>
          </a:p>
        </p:txBody>
      </p:sp>
      <p:sp>
        <p:nvSpPr>
          <p:cNvPr id="14" name="object 3">
            <a:extLst>
              <a:ext uri="{FF2B5EF4-FFF2-40B4-BE49-F238E27FC236}">
                <a16:creationId xmlns:a16="http://schemas.microsoft.com/office/drawing/2014/main" xmlns="" id="{3B31454D-3CD8-404B-9629-8F125B89444D}"/>
              </a:ext>
            </a:extLst>
          </p:cNvPr>
          <p:cNvSpPr/>
          <p:nvPr/>
        </p:nvSpPr>
        <p:spPr>
          <a:xfrm>
            <a:off x="6254586" y="3952581"/>
            <a:ext cx="1854538" cy="2819399"/>
          </a:xfrm>
          <a:prstGeom prst="rect">
            <a:avLst/>
          </a:prstGeom>
          <a:blipFill>
            <a:blip r:embed="rId5" cstate="print"/>
            <a:stretch>
              <a:fillRect/>
            </a:stretch>
          </a:blipFill>
        </p:spPr>
        <p:txBody>
          <a:bodyPr wrap="square" lIns="0" tIns="0" rIns="0" bIns="0" rtlCol="0"/>
          <a:lstStyle/>
          <a:p>
            <a:endParaRPr/>
          </a:p>
        </p:txBody>
      </p:sp>
      <p:pic>
        <p:nvPicPr>
          <p:cNvPr id="13" name="Picture 4"/>
          <p:cNvPicPr>
            <a:picLocks noChangeAspect="1" noChangeArrowheads="1"/>
          </p:cNvPicPr>
          <p:nvPr/>
        </p:nvPicPr>
        <p:blipFill>
          <a:blip r:embed="rId6"/>
          <a:srcRect/>
          <a:stretch>
            <a:fillRect/>
          </a:stretch>
        </p:blipFill>
        <p:spPr bwMode="auto">
          <a:xfrm>
            <a:off x="5315893" y="2286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221905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0"/>
            <a:ext cx="5638800" cy="2819400"/>
          </a:xfrm>
        </p:spPr>
        <p:txBody>
          <a:bodyPr>
            <a:noAutofit/>
          </a:bodyPr>
          <a:lstStyle/>
          <a:p>
            <a: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t/>
            </a:r>
            <a:b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br>
            <a:endPar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endParaRPr>
          </a:p>
        </p:txBody>
      </p:sp>
      <p:sp>
        <p:nvSpPr>
          <p:cNvPr id="3" name="Text Placeholder 2"/>
          <p:cNvSpPr>
            <a:spLocks noGrp="1"/>
          </p:cNvSpPr>
          <p:nvPr>
            <p:ph type="body" idx="1"/>
          </p:nvPr>
        </p:nvSpPr>
        <p:spPr>
          <a:xfrm>
            <a:off x="425220" y="806302"/>
            <a:ext cx="4146780" cy="762000"/>
          </a:xfrm>
        </p:spPr>
        <p:txBody>
          <a:bodyPr>
            <a:noAutofit/>
          </a:bodyPr>
          <a:lstStyle/>
          <a:p>
            <a:r>
              <a:rPr lang="en-IN" sz="2800" spc="-5" dirty="0">
                <a:solidFill>
                  <a:srgbClr val="2401A3"/>
                </a:solidFill>
              </a:rPr>
              <a:t>Operation &amp;</a:t>
            </a:r>
            <a:r>
              <a:rPr lang="en-IN" sz="2800" spc="-10" dirty="0">
                <a:solidFill>
                  <a:srgbClr val="2401A3"/>
                </a:solidFill>
              </a:rPr>
              <a:t> </a:t>
            </a:r>
            <a:r>
              <a:rPr lang="en-IN" sz="2800" spc="-5" dirty="0">
                <a:solidFill>
                  <a:srgbClr val="2401A3"/>
                </a:solidFill>
              </a:rPr>
              <a:t>Maintenance</a:t>
            </a:r>
            <a:endParaRPr lang="en-US" b="1" dirty="0">
              <a:solidFill>
                <a:srgbClr val="2401A3"/>
              </a:solidFill>
              <a:latin typeface="Futura Hv" pitchFamily="34" charset="0"/>
            </a:endParaRPr>
          </a:p>
        </p:txBody>
      </p:sp>
      <p:pic>
        <p:nvPicPr>
          <p:cNvPr id="10" name="Picture 2" descr="Picture 2">
            <a:extLst>
              <a:ext uri="{FF2B5EF4-FFF2-40B4-BE49-F238E27FC236}">
                <a16:creationId xmlns:a16="http://schemas.microsoft.com/office/drawing/2014/main" xmlns="" id="{8BEFB8E7-A5EB-4F1A-ACED-5B1A53980593}"/>
              </a:ext>
            </a:extLst>
          </p:cNvPr>
          <p:cNvPicPr>
            <a:picLocks noChangeAspect="1"/>
          </p:cNvPicPr>
          <p:nvPr/>
        </p:nvPicPr>
        <p:blipFill>
          <a:blip r:embed="rId2"/>
          <a:stretch>
            <a:fillRect/>
          </a:stretch>
        </p:blipFill>
        <p:spPr>
          <a:xfrm>
            <a:off x="5495130" y="215752"/>
            <a:ext cx="3301206" cy="971550"/>
          </a:xfrm>
          <a:prstGeom prst="rect">
            <a:avLst/>
          </a:prstGeom>
          <a:ln w="12700">
            <a:miter lim="400000"/>
          </a:ln>
          <a:effectLst>
            <a:outerShdw blurRad="292100" dist="139700" dir="2700000" rotWithShape="0">
              <a:srgbClr val="333333">
                <a:alpha val="64999"/>
              </a:srgbClr>
            </a:outerShdw>
          </a:effectLst>
        </p:spPr>
      </p:pic>
      <p:sp>
        <p:nvSpPr>
          <p:cNvPr id="9" name="Rectangle 8">
            <a:extLst>
              <a:ext uri="{FF2B5EF4-FFF2-40B4-BE49-F238E27FC236}">
                <a16:creationId xmlns:a16="http://schemas.microsoft.com/office/drawing/2014/main" xmlns="" id="{6FF2AFA6-7EB3-4212-868C-525D69435795}"/>
              </a:ext>
            </a:extLst>
          </p:cNvPr>
          <p:cNvSpPr/>
          <p:nvPr/>
        </p:nvSpPr>
        <p:spPr>
          <a:xfrm>
            <a:off x="609600" y="247650"/>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4" name="Rectangle 3">
            <a:extLst>
              <a:ext uri="{FF2B5EF4-FFF2-40B4-BE49-F238E27FC236}">
                <a16:creationId xmlns:a16="http://schemas.microsoft.com/office/drawing/2014/main" xmlns="" id="{6BEA64BA-E280-4B21-8E7F-42094A9470B5}"/>
              </a:ext>
            </a:extLst>
          </p:cNvPr>
          <p:cNvSpPr/>
          <p:nvPr/>
        </p:nvSpPr>
        <p:spPr>
          <a:xfrm>
            <a:off x="381000" y="1270580"/>
            <a:ext cx="5715000" cy="5401479"/>
          </a:xfrm>
          <a:prstGeom prst="rect">
            <a:avLst/>
          </a:prstGeom>
        </p:spPr>
        <p:txBody>
          <a:bodyPr wrap="square">
            <a:spAutoFit/>
          </a:bodyPr>
          <a:lstStyle/>
          <a:p>
            <a:pPr marL="12700" algn="just">
              <a:lnSpc>
                <a:spcPct val="100000"/>
              </a:lnSpc>
              <a:spcBef>
                <a:spcPts val="1400"/>
              </a:spcBef>
            </a:pPr>
            <a:r>
              <a:rPr lang="en-US" sz="1500" b="1" spc="-5" dirty="0">
                <a:solidFill>
                  <a:srgbClr val="425064"/>
                </a:solidFill>
                <a:latin typeface="+mj-lt"/>
                <a:cs typeface="Arial"/>
              </a:rPr>
              <a:t>Gear </a:t>
            </a:r>
            <a:r>
              <a:rPr lang="en-US" sz="1500" b="1" dirty="0">
                <a:solidFill>
                  <a:srgbClr val="425064"/>
                </a:solidFill>
                <a:latin typeface="+mj-lt"/>
                <a:cs typeface="Arial"/>
              </a:rPr>
              <a:t>Oil</a:t>
            </a:r>
            <a:r>
              <a:rPr lang="en-US" sz="1500" b="1" spc="-25" dirty="0">
                <a:solidFill>
                  <a:srgbClr val="425064"/>
                </a:solidFill>
                <a:latin typeface="+mj-lt"/>
                <a:cs typeface="Arial"/>
              </a:rPr>
              <a:t> </a:t>
            </a:r>
            <a:r>
              <a:rPr lang="en-US" sz="1500" b="1" spc="-5" dirty="0">
                <a:solidFill>
                  <a:srgbClr val="425064"/>
                </a:solidFill>
                <a:latin typeface="+mj-lt"/>
                <a:cs typeface="Arial"/>
              </a:rPr>
              <a:t>Replacement</a:t>
            </a:r>
            <a:endParaRPr lang="en-US" sz="1500" dirty="0">
              <a:latin typeface="+mj-lt"/>
              <a:cs typeface="Arial"/>
            </a:endParaRPr>
          </a:p>
          <a:p>
            <a:pPr marL="27940" marR="5080" algn="just">
              <a:lnSpc>
                <a:spcPts val="3240"/>
              </a:lnSpc>
              <a:spcBef>
                <a:spcPts val="185"/>
              </a:spcBef>
            </a:pPr>
            <a:r>
              <a:rPr lang="en-US" sz="1500" spc="-5" dirty="0">
                <a:solidFill>
                  <a:srgbClr val="3A3838"/>
                </a:solidFill>
                <a:latin typeface="+mj-lt"/>
                <a:cs typeface="Calibri"/>
              </a:rPr>
              <a:t>Wind </a:t>
            </a:r>
            <a:r>
              <a:rPr lang="en-US" sz="1500" spc="-20" dirty="0">
                <a:solidFill>
                  <a:srgbClr val="3A3838"/>
                </a:solidFill>
                <a:latin typeface="+mj-lt"/>
                <a:cs typeface="Calibri"/>
              </a:rPr>
              <a:t>Turbine </a:t>
            </a:r>
            <a:r>
              <a:rPr lang="en-US" sz="1500" spc="-10" dirty="0">
                <a:solidFill>
                  <a:srgbClr val="3A3838"/>
                </a:solidFill>
                <a:latin typeface="+mj-lt"/>
                <a:cs typeface="Calibri"/>
              </a:rPr>
              <a:t>manufacturers </a:t>
            </a:r>
            <a:r>
              <a:rPr lang="en-US" sz="1500" dirty="0">
                <a:solidFill>
                  <a:srgbClr val="3A3838"/>
                </a:solidFill>
                <a:latin typeface="+mj-lt"/>
                <a:cs typeface="Calibri"/>
              </a:rPr>
              <a:t>and </a:t>
            </a:r>
            <a:r>
              <a:rPr lang="en-US" sz="1500" spc="-5" dirty="0">
                <a:solidFill>
                  <a:srgbClr val="3A3838"/>
                </a:solidFill>
                <a:latin typeface="+mj-lt"/>
                <a:cs typeface="Calibri"/>
              </a:rPr>
              <a:t>maintenance </a:t>
            </a:r>
            <a:r>
              <a:rPr lang="en-US" sz="1500" spc="-10" dirty="0">
                <a:solidFill>
                  <a:srgbClr val="3A3838"/>
                </a:solidFill>
                <a:latin typeface="+mj-lt"/>
                <a:cs typeface="Calibri"/>
              </a:rPr>
              <a:t>companies are </a:t>
            </a:r>
            <a:r>
              <a:rPr lang="en-US" sz="1500" spc="-5" dirty="0">
                <a:solidFill>
                  <a:srgbClr val="3A3838"/>
                </a:solidFill>
                <a:latin typeface="+mj-lt"/>
                <a:cs typeface="Calibri"/>
              </a:rPr>
              <a:t>quickly </a:t>
            </a:r>
            <a:r>
              <a:rPr lang="en-US" sz="1500" spc="-10" dirty="0">
                <a:solidFill>
                  <a:srgbClr val="3A3838"/>
                </a:solidFill>
                <a:latin typeface="+mj-lt"/>
                <a:cs typeface="Calibri"/>
              </a:rPr>
              <a:t>realizing </a:t>
            </a:r>
            <a:r>
              <a:rPr lang="en-US" sz="1500" dirty="0">
                <a:solidFill>
                  <a:srgbClr val="3A3838"/>
                </a:solidFill>
                <a:latin typeface="+mj-lt"/>
                <a:cs typeface="Calibri"/>
              </a:rPr>
              <a:t>the  </a:t>
            </a:r>
            <a:r>
              <a:rPr lang="en-US" sz="1500" spc="-5" dirty="0">
                <a:solidFill>
                  <a:srgbClr val="3A3838"/>
                </a:solidFill>
                <a:latin typeface="+mj-lt"/>
                <a:cs typeface="Calibri"/>
              </a:rPr>
              <a:t>benefits of </a:t>
            </a:r>
            <a:r>
              <a:rPr lang="en-US" sz="1500" dirty="0">
                <a:solidFill>
                  <a:srgbClr val="3A3838"/>
                </a:solidFill>
                <a:latin typeface="+mj-lt"/>
                <a:cs typeface="Calibri"/>
              </a:rPr>
              <a:t>the Gear </a:t>
            </a:r>
            <a:r>
              <a:rPr lang="en-US" sz="1500" spc="-10" dirty="0">
                <a:solidFill>
                  <a:srgbClr val="3A3838"/>
                </a:solidFill>
                <a:latin typeface="+mj-lt"/>
                <a:cs typeface="Calibri"/>
              </a:rPr>
              <a:t>Oil Exchange</a:t>
            </a:r>
            <a:r>
              <a:rPr lang="en-US" sz="1500" spc="25" dirty="0">
                <a:solidFill>
                  <a:srgbClr val="3A3838"/>
                </a:solidFill>
                <a:latin typeface="+mj-lt"/>
                <a:cs typeface="Calibri"/>
              </a:rPr>
              <a:t> </a:t>
            </a:r>
            <a:r>
              <a:rPr lang="en-US" sz="1500" spc="-15" dirty="0">
                <a:solidFill>
                  <a:srgbClr val="3A3838"/>
                </a:solidFill>
                <a:latin typeface="+mj-lt"/>
                <a:cs typeface="Calibri"/>
              </a:rPr>
              <a:t>System.</a:t>
            </a:r>
            <a:endParaRPr lang="en-US" sz="1500" dirty="0">
              <a:latin typeface="+mj-lt"/>
              <a:cs typeface="Calibri"/>
            </a:endParaRPr>
          </a:p>
          <a:p>
            <a:pPr marL="27940" algn="just">
              <a:lnSpc>
                <a:spcPct val="100000"/>
              </a:lnSpc>
              <a:spcBef>
                <a:spcPts val="795"/>
              </a:spcBef>
            </a:pPr>
            <a:r>
              <a:rPr lang="en-US" sz="1500" b="1" spc="-5" dirty="0">
                <a:solidFill>
                  <a:srgbClr val="3A3838"/>
                </a:solidFill>
                <a:latin typeface="+mj-lt"/>
                <a:cs typeface="Calibri"/>
              </a:rPr>
              <a:t>Benefits:</a:t>
            </a:r>
            <a:endParaRPr lang="en-US" sz="1500" dirty="0">
              <a:latin typeface="+mj-lt"/>
              <a:cs typeface="Calibri"/>
            </a:endParaRPr>
          </a:p>
          <a:p>
            <a:pPr marL="314325" indent="-287020" algn="just">
              <a:lnSpc>
                <a:spcPct val="100000"/>
              </a:lnSpc>
              <a:spcBef>
                <a:spcPts val="1080"/>
              </a:spcBef>
              <a:buClr>
                <a:srgbClr val="4471C4"/>
              </a:buClr>
              <a:buFont typeface="Wingdings"/>
              <a:buChar char=""/>
              <a:tabLst>
                <a:tab pos="314960" algn="l"/>
              </a:tabLst>
            </a:pPr>
            <a:r>
              <a:rPr lang="en-US" sz="1500" dirty="0">
                <a:solidFill>
                  <a:srgbClr val="3A3838"/>
                </a:solidFill>
                <a:latin typeface="+mj-lt"/>
                <a:cs typeface="Calibri"/>
              </a:rPr>
              <a:t>Use </a:t>
            </a:r>
            <a:r>
              <a:rPr lang="en-US" sz="1500" spc="-5" dirty="0">
                <a:solidFill>
                  <a:srgbClr val="3A3838"/>
                </a:solidFill>
                <a:latin typeface="+mj-lt"/>
                <a:cs typeface="Calibri"/>
              </a:rPr>
              <a:t>of </a:t>
            </a:r>
            <a:r>
              <a:rPr lang="en-US" sz="1500" spc="-10" dirty="0">
                <a:solidFill>
                  <a:srgbClr val="3A3838"/>
                </a:solidFill>
                <a:latin typeface="+mj-lt"/>
                <a:cs typeface="Calibri"/>
              </a:rPr>
              <a:t>on-board filtration </a:t>
            </a:r>
            <a:r>
              <a:rPr lang="en-US" sz="1500" spc="-20" dirty="0">
                <a:solidFill>
                  <a:srgbClr val="3A3838"/>
                </a:solidFill>
                <a:latin typeface="+mj-lt"/>
                <a:cs typeface="Calibri"/>
              </a:rPr>
              <a:t>system </a:t>
            </a:r>
            <a:r>
              <a:rPr lang="en-US" sz="1500" spc="-5" dirty="0">
                <a:solidFill>
                  <a:srgbClr val="3A3838"/>
                </a:solidFill>
                <a:latin typeface="+mj-lt"/>
                <a:cs typeface="Calibri"/>
              </a:rPr>
              <a:t>that </a:t>
            </a:r>
            <a:r>
              <a:rPr lang="en-US" sz="1500" spc="-15" dirty="0">
                <a:solidFill>
                  <a:srgbClr val="3A3838"/>
                </a:solidFill>
                <a:latin typeface="+mj-lt"/>
                <a:cs typeface="Calibri"/>
              </a:rPr>
              <a:t>filters </a:t>
            </a:r>
            <a:r>
              <a:rPr lang="en-US" sz="1500" spc="-5" dirty="0">
                <a:solidFill>
                  <a:srgbClr val="3A3838"/>
                </a:solidFill>
                <a:latin typeface="+mj-lt"/>
                <a:cs typeface="Calibri"/>
              </a:rPr>
              <a:t>new oil </a:t>
            </a:r>
            <a:r>
              <a:rPr lang="en-US" sz="1500" spc="-10" dirty="0">
                <a:solidFill>
                  <a:srgbClr val="3A3838"/>
                </a:solidFill>
                <a:latin typeface="+mj-lt"/>
                <a:cs typeface="Calibri"/>
              </a:rPr>
              <a:t>to </a:t>
            </a:r>
            <a:r>
              <a:rPr lang="en-US" sz="1500" spc="-5" dirty="0">
                <a:solidFill>
                  <a:srgbClr val="3A3838"/>
                </a:solidFill>
                <a:latin typeface="+mj-lt"/>
                <a:cs typeface="Calibri"/>
              </a:rPr>
              <a:t>ISO-approved</a:t>
            </a:r>
            <a:r>
              <a:rPr lang="en-US" sz="1500" spc="145" dirty="0">
                <a:solidFill>
                  <a:srgbClr val="3A3838"/>
                </a:solidFill>
                <a:latin typeface="+mj-lt"/>
                <a:cs typeface="Calibri"/>
              </a:rPr>
              <a:t> </a:t>
            </a:r>
            <a:r>
              <a:rPr lang="en-US" sz="1500" spc="-5" dirty="0">
                <a:solidFill>
                  <a:srgbClr val="3A3838"/>
                </a:solidFill>
                <a:latin typeface="+mj-lt"/>
                <a:cs typeface="Calibri"/>
              </a:rPr>
              <a:t>levels.</a:t>
            </a:r>
            <a:endParaRPr lang="en-US" sz="1500" dirty="0">
              <a:latin typeface="+mj-lt"/>
              <a:cs typeface="Calibri"/>
            </a:endParaRPr>
          </a:p>
          <a:p>
            <a:pPr marL="314325" indent="-287020" algn="just">
              <a:lnSpc>
                <a:spcPct val="100000"/>
              </a:lnSpc>
              <a:spcBef>
                <a:spcPts val="1080"/>
              </a:spcBef>
              <a:buClr>
                <a:srgbClr val="4471C4"/>
              </a:buClr>
              <a:buFont typeface="Wingdings"/>
              <a:buChar char=""/>
              <a:tabLst>
                <a:tab pos="314960" algn="l"/>
              </a:tabLst>
            </a:pPr>
            <a:r>
              <a:rPr lang="en-US" sz="1500" spc="-5" dirty="0">
                <a:solidFill>
                  <a:srgbClr val="3A3838"/>
                </a:solidFill>
                <a:latin typeface="+mj-lt"/>
                <a:cs typeface="Calibri"/>
              </a:rPr>
              <a:t>Fresh oil is </a:t>
            </a:r>
            <a:r>
              <a:rPr lang="en-US" sz="1500" spc="-10" dirty="0">
                <a:solidFill>
                  <a:srgbClr val="3A3838"/>
                </a:solidFill>
                <a:latin typeface="+mj-lt"/>
                <a:cs typeface="Calibri"/>
              </a:rPr>
              <a:t>heated </a:t>
            </a:r>
            <a:r>
              <a:rPr lang="en-US" sz="1500" spc="-15" dirty="0">
                <a:solidFill>
                  <a:srgbClr val="3A3838"/>
                </a:solidFill>
                <a:latin typeface="+mj-lt"/>
                <a:cs typeface="Calibri"/>
              </a:rPr>
              <a:t>for </a:t>
            </a:r>
            <a:r>
              <a:rPr lang="en-US" sz="1500" dirty="0">
                <a:solidFill>
                  <a:srgbClr val="3A3838"/>
                </a:solidFill>
                <a:latin typeface="+mj-lt"/>
                <a:cs typeface="Calibri"/>
              </a:rPr>
              <a:t>easier</a:t>
            </a:r>
            <a:r>
              <a:rPr lang="en-US" sz="1500" spc="45" dirty="0">
                <a:solidFill>
                  <a:srgbClr val="3A3838"/>
                </a:solidFill>
                <a:latin typeface="+mj-lt"/>
                <a:cs typeface="Calibri"/>
              </a:rPr>
              <a:t> </a:t>
            </a:r>
            <a:r>
              <a:rPr lang="en-US" sz="1500" spc="-30" dirty="0">
                <a:solidFill>
                  <a:srgbClr val="3A3838"/>
                </a:solidFill>
                <a:latin typeface="+mj-lt"/>
                <a:cs typeface="Calibri"/>
              </a:rPr>
              <a:t>flow.</a:t>
            </a:r>
            <a:endParaRPr lang="en-US" sz="1500" dirty="0">
              <a:latin typeface="+mj-lt"/>
              <a:cs typeface="Calibri"/>
            </a:endParaRPr>
          </a:p>
          <a:p>
            <a:pPr marL="314325" indent="-287020" algn="just">
              <a:lnSpc>
                <a:spcPct val="100000"/>
              </a:lnSpc>
              <a:spcBef>
                <a:spcPts val="1080"/>
              </a:spcBef>
              <a:buClr>
                <a:srgbClr val="4471C4"/>
              </a:buClr>
              <a:buFont typeface="Wingdings"/>
              <a:buChar char=""/>
              <a:tabLst>
                <a:tab pos="314960" algn="l"/>
              </a:tabLst>
            </a:pPr>
            <a:r>
              <a:rPr lang="en-US" sz="1500" spc="-10" dirty="0">
                <a:solidFill>
                  <a:srgbClr val="3A3838"/>
                </a:solidFill>
                <a:latin typeface="+mj-lt"/>
                <a:cs typeface="Calibri"/>
              </a:rPr>
              <a:t>Vacuuming </a:t>
            </a:r>
            <a:r>
              <a:rPr lang="en-US" sz="1500" spc="-5" dirty="0">
                <a:solidFill>
                  <a:srgbClr val="3A3838"/>
                </a:solidFill>
                <a:latin typeface="+mj-lt"/>
                <a:cs typeface="Calibri"/>
              </a:rPr>
              <a:t>new oil directly </a:t>
            </a:r>
            <a:r>
              <a:rPr lang="en-US" sz="1500" spc="-10" dirty="0">
                <a:solidFill>
                  <a:srgbClr val="3A3838"/>
                </a:solidFill>
                <a:latin typeface="+mj-lt"/>
                <a:cs typeface="Calibri"/>
              </a:rPr>
              <a:t>from </a:t>
            </a:r>
            <a:r>
              <a:rPr lang="en-US" sz="1500" dirty="0">
                <a:solidFill>
                  <a:srgbClr val="3A3838"/>
                </a:solidFill>
                <a:latin typeface="+mj-lt"/>
                <a:cs typeface="Calibri"/>
              </a:rPr>
              <a:t>a </a:t>
            </a:r>
            <a:r>
              <a:rPr lang="en-US" sz="1500" spc="-5" dirty="0">
                <a:solidFill>
                  <a:srgbClr val="3A3838"/>
                </a:solidFill>
                <a:latin typeface="+mj-lt"/>
                <a:cs typeface="Calibri"/>
              </a:rPr>
              <a:t>bulk </a:t>
            </a:r>
            <a:r>
              <a:rPr lang="en-US" sz="1500" spc="-15" dirty="0">
                <a:solidFill>
                  <a:srgbClr val="3A3838"/>
                </a:solidFill>
                <a:latin typeface="+mj-lt"/>
                <a:cs typeface="Calibri"/>
              </a:rPr>
              <a:t>tote </a:t>
            </a:r>
            <a:r>
              <a:rPr lang="en-US" sz="1500" spc="-5" dirty="0">
                <a:solidFill>
                  <a:srgbClr val="3A3838"/>
                </a:solidFill>
                <a:latin typeface="+mj-lt"/>
                <a:cs typeface="Calibri"/>
              </a:rPr>
              <a:t>or</a:t>
            </a:r>
            <a:r>
              <a:rPr lang="en-US" sz="1500" spc="120" dirty="0">
                <a:solidFill>
                  <a:srgbClr val="3A3838"/>
                </a:solidFill>
                <a:latin typeface="+mj-lt"/>
                <a:cs typeface="Calibri"/>
              </a:rPr>
              <a:t> </a:t>
            </a:r>
            <a:r>
              <a:rPr lang="en-US" sz="1500" spc="-5" dirty="0">
                <a:solidFill>
                  <a:srgbClr val="3A3838"/>
                </a:solidFill>
                <a:latin typeface="+mj-lt"/>
                <a:cs typeface="Calibri"/>
              </a:rPr>
              <a:t>barrel.</a:t>
            </a:r>
            <a:endParaRPr lang="en-US" sz="1500" dirty="0">
              <a:latin typeface="+mj-lt"/>
              <a:cs typeface="Calibri"/>
            </a:endParaRPr>
          </a:p>
          <a:p>
            <a:pPr marL="314325" indent="-287020" algn="just">
              <a:lnSpc>
                <a:spcPct val="100000"/>
              </a:lnSpc>
              <a:spcBef>
                <a:spcPts val="1080"/>
              </a:spcBef>
              <a:buClr>
                <a:srgbClr val="4471C4"/>
              </a:buClr>
              <a:buFont typeface="Wingdings"/>
              <a:buChar char=""/>
              <a:tabLst>
                <a:tab pos="314960" algn="l"/>
              </a:tabLst>
            </a:pPr>
            <a:r>
              <a:rPr lang="en-US" sz="1500" spc="-5" dirty="0">
                <a:solidFill>
                  <a:srgbClr val="3A3838"/>
                </a:solidFill>
                <a:latin typeface="+mj-lt"/>
                <a:cs typeface="Calibri"/>
              </a:rPr>
              <a:t>Enhancements include flush capabilities </a:t>
            </a:r>
            <a:r>
              <a:rPr lang="en-US" sz="1500" spc="-10" dirty="0">
                <a:solidFill>
                  <a:srgbClr val="3A3838"/>
                </a:solidFill>
                <a:latin typeface="+mj-lt"/>
                <a:cs typeface="Calibri"/>
              </a:rPr>
              <a:t>and/or </a:t>
            </a:r>
            <a:r>
              <a:rPr lang="en-US" sz="1500" spc="-5" dirty="0">
                <a:solidFill>
                  <a:srgbClr val="3A3838"/>
                </a:solidFill>
                <a:latin typeface="+mj-lt"/>
                <a:cs typeface="Calibri"/>
              </a:rPr>
              <a:t>rinse</a:t>
            </a:r>
            <a:r>
              <a:rPr lang="en-US" sz="1500" spc="120" dirty="0">
                <a:solidFill>
                  <a:srgbClr val="3A3838"/>
                </a:solidFill>
                <a:latin typeface="+mj-lt"/>
                <a:cs typeface="Calibri"/>
              </a:rPr>
              <a:t> </a:t>
            </a:r>
            <a:r>
              <a:rPr lang="en-US" sz="1500" spc="-5" dirty="0">
                <a:solidFill>
                  <a:srgbClr val="3A3838"/>
                </a:solidFill>
                <a:latin typeface="+mj-lt"/>
                <a:cs typeface="Calibri"/>
              </a:rPr>
              <a:t>capabilities.</a:t>
            </a:r>
            <a:endParaRPr lang="en-US" sz="1500" dirty="0">
              <a:latin typeface="+mj-lt"/>
              <a:cs typeface="Calibri"/>
            </a:endParaRPr>
          </a:p>
          <a:p>
            <a:pPr marL="314325" indent="-287020" algn="just">
              <a:lnSpc>
                <a:spcPct val="100000"/>
              </a:lnSpc>
              <a:spcBef>
                <a:spcPts val="1080"/>
              </a:spcBef>
              <a:buClr>
                <a:srgbClr val="4471C4"/>
              </a:buClr>
              <a:buFont typeface="Wingdings"/>
              <a:buChar char=""/>
              <a:tabLst>
                <a:tab pos="314960" algn="l"/>
              </a:tabLst>
            </a:pPr>
            <a:r>
              <a:rPr lang="en-US" sz="1500" spc="-5" dirty="0">
                <a:solidFill>
                  <a:srgbClr val="3A3838"/>
                </a:solidFill>
                <a:latin typeface="+mj-lt"/>
                <a:cs typeface="Calibri"/>
              </a:rPr>
              <a:t>Adopts </a:t>
            </a:r>
            <a:r>
              <a:rPr lang="en-US" sz="1500" spc="-10" dirty="0">
                <a:solidFill>
                  <a:srgbClr val="3A3838"/>
                </a:solidFill>
                <a:latin typeface="+mj-lt"/>
                <a:cs typeface="Calibri"/>
              </a:rPr>
              <a:t>PLC control </a:t>
            </a:r>
            <a:r>
              <a:rPr lang="en-US" sz="1500" dirty="0">
                <a:solidFill>
                  <a:srgbClr val="3A3838"/>
                </a:solidFill>
                <a:latin typeface="+mj-lt"/>
                <a:cs typeface="Calibri"/>
              </a:rPr>
              <a:t>and </a:t>
            </a:r>
            <a:r>
              <a:rPr lang="en-US" sz="1500" spc="-10" dirty="0">
                <a:solidFill>
                  <a:srgbClr val="3A3838"/>
                </a:solidFill>
                <a:latin typeface="+mj-lt"/>
                <a:cs typeface="Calibri"/>
              </a:rPr>
              <a:t>totally-enclosed</a:t>
            </a:r>
            <a:r>
              <a:rPr lang="en-US" sz="1500" spc="65" dirty="0">
                <a:solidFill>
                  <a:srgbClr val="3A3838"/>
                </a:solidFill>
                <a:latin typeface="+mj-lt"/>
                <a:cs typeface="Calibri"/>
              </a:rPr>
              <a:t> </a:t>
            </a:r>
            <a:r>
              <a:rPr lang="en-US" sz="1500" spc="-5" dirty="0">
                <a:solidFill>
                  <a:srgbClr val="3A3838"/>
                </a:solidFill>
                <a:latin typeface="+mj-lt"/>
                <a:cs typeface="Calibri"/>
              </a:rPr>
              <a:t>design.</a:t>
            </a:r>
            <a:endParaRPr lang="en-US" sz="1500" dirty="0">
              <a:latin typeface="+mj-lt"/>
              <a:cs typeface="Calibri"/>
            </a:endParaRPr>
          </a:p>
          <a:p>
            <a:pPr marL="314325" marR="26034" indent="-287020" algn="just">
              <a:lnSpc>
                <a:spcPct val="150000"/>
              </a:lnSpc>
              <a:buClr>
                <a:srgbClr val="4471C4"/>
              </a:buClr>
              <a:buFont typeface="Wingdings"/>
              <a:buChar char=""/>
              <a:tabLst>
                <a:tab pos="314960" algn="l"/>
              </a:tabLst>
            </a:pPr>
            <a:r>
              <a:rPr lang="en-US" sz="1500" spc="-5" dirty="0">
                <a:solidFill>
                  <a:srgbClr val="3A3838"/>
                </a:solidFill>
                <a:latin typeface="+mj-lt"/>
                <a:cs typeface="Calibri"/>
              </a:rPr>
              <a:t>Has </a:t>
            </a:r>
            <a:r>
              <a:rPr lang="en-US" sz="1500" dirty="0">
                <a:solidFill>
                  <a:srgbClr val="3A3838"/>
                </a:solidFill>
                <a:latin typeface="+mj-lt"/>
                <a:cs typeface="Calibri"/>
              </a:rPr>
              <a:t>the </a:t>
            </a:r>
            <a:r>
              <a:rPr lang="en-US" sz="1500" spc="-5" dirty="0">
                <a:solidFill>
                  <a:srgbClr val="3A3838"/>
                </a:solidFill>
                <a:latin typeface="+mj-lt"/>
                <a:cs typeface="Calibri"/>
              </a:rPr>
              <a:t>functions of </a:t>
            </a:r>
            <a:r>
              <a:rPr lang="en-US" sz="1500" dirty="0">
                <a:solidFill>
                  <a:srgbClr val="3A3838"/>
                </a:solidFill>
                <a:latin typeface="+mj-lt"/>
                <a:cs typeface="Calibri"/>
              </a:rPr>
              <a:t>heating, </a:t>
            </a:r>
            <a:r>
              <a:rPr lang="en-US" sz="1500" spc="-5" dirty="0">
                <a:solidFill>
                  <a:srgbClr val="3A3838"/>
                </a:solidFill>
                <a:latin typeface="+mj-lt"/>
                <a:cs typeface="Calibri"/>
              </a:rPr>
              <a:t>flushing </a:t>
            </a:r>
            <a:r>
              <a:rPr lang="en-US" sz="1500" dirty="0">
                <a:solidFill>
                  <a:srgbClr val="3A3838"/>
                </a:solidFill>
                <a:latin typeface="+mj-lt"/>
                <a:cs typeface="Calibri"/>
              </a:rPr>
              <a:t>and </a:t>
            </a:r>
            <a:r>
              <a:rPr lang="en-US" sz="1500" spc="-10" dirty="0">
                <a:solidFill>
                  <a:srgbClr val="3A3838"/>
                </a:solidFill>
                <a:latin typeface="+mj-lt"/>
                <a:cs typeface="Calibri"/>
              </a:rPr>
              <a:t>on-line </a:t>
            </a:r>
            <a:r>
              <a:rPr lang="en-US" sz="1500" spc="-5" dirty="0">
                <a:solidFill>
                  <a:srgbClr val="3A3838"/>
                </a:solidFill>
                <a:latin typeface="+mj-lt"/>
                <a:cs typeface="Calibri"/>
              </a:rPr>
              <a:t>monitoring that </a:t>
            </a:r>
            <a:r>
              <a:rPr lang="en-US" sz="1500" spc="-10" dirty="0">
                <a:solidFill>
                  <a:srgbClr val="3A3838"/>
                </a:solidFill>
                <a:latin typeface="+mj-lt"/>
                <a:cs typeface="Calibri"/>
              </a:rPr>
              <a:t>helps </a:t>
            </a:r>
            <a:r>
              <a:rPr lang="en-US" sz="1500" spc="-5" dirty="0">
                <a:solidFill>
                  <a:srgbClr val="3A3838"/>
                </a:solidFill>
                <a:latin typeface="+mj-lt"/>
                <a:cs typeface="Calibri"/>
              </a:rPr>
              <a:t>ensure  </a:t>
            </a:r>
            <a:r>
              <a:rPr lang="en-US" sz="1500" dirty="0">
                <a:solidFill>
                  <a:srgbClr val="3A3838"/>
                </a:solidFill>
                <a:latin typeface="+mj-lt"/>
                <a:cs typeface="Calibri"/>
              </a:rPr>
              <a:t>the </a:t>
            </a:r>
            <a:r>
              <a:rPr lang="en-US" sz="1500" spc="-5" dirty="0">
                <a:solidFill>
                  <a:srgbClr val="3A3838"/>
                </a:solidFill>
                <a:latin typeface="+mj-lt"/>
                <a:cs typeface="Calibri"/>
              </a:rPr>
              <a:t>efficiency </a:t>
            </a:r>
            <a:r>
              <a:rPr lang="en-US" sz="1500" dirty="0">
                <a:solidFill>
                  <a:srgbClr val="3A3838"/>
                </a:solidFill>
                <a:latin typeface="+mj-lt"/>
                <a:cs typeface="Calibri"/>
              </a:rPr>
              <a:t>and </a:t>
            </a:r>
            <a:r>
              <a:rPr lang="en-US" sz="1500" spc="-10" dirty="0">
                <a:solidFill>
                  <a:srgbClr val="3A3838"/>
                </a:solidFill>
                <a:latin typeface="+mj-lt"/>
                <a:cs typeface="Calibri"/>
              </a:rPr>
              <a:t>safety </a:t>
            </a:r>
            <a:r>
              <a:rPr lang="en-US" sz="1500" dirty="0">
                <a:solidFill>
                  <a:srgbClr val="3A3838"/>
                </a:solidFill>
                <a:latin typeface="+mj-lt"/>
                <a:cs typeface="Calibri"/>
              </a:rPr>
              <a:t>of </a:t>
            </a:r>
            <a:r>
              <a:rPr lang="en-US" sz="1500" spc="-5" dirty="0">
                <a:solidFill>
                  <a:srgbClr val="3A3838"/>
                </a:solidFill>
                <a:latin typeface="+mj-lt"/>
                <a:cs typeface="Calibri"/>
              </a:rPr>
              <a:t>oil</a:t>
            </a:r>
            <a:r>
              <a:rPr lang="en-US" sz="1500" spc="30" dirty="0">
                <a:solidFill>
                  <a:srgbClr val="3A3838"/>
                </a:solidFill>
                <a:latin typeface="+mj-lt"/>
                <a:cs typeface="Calibri"/>
              </a:rPr>
              <a:t> </a:t>
            </a:r>
            <a:r>
              <a:rPr lang="en-US" sz="1500" dirty="0">
                <a:solidFill>
                  <a:srgbClr val="3A3838"/>
                </a:solidFill>
                <a:latin typeface="+mj-lt"/>
                <a:cs typeface="Calibri"/>
              </a:rPr>
              <a:t>changing.</a:t>
            </a:r>
            <a:endParaRPr lang="en-US" sz="1500" dirty="0">
              <a:latin typeface="+mj-lt"/>
              <a:cs typeface="Calibri"/>
            </a:endParaRPr>
          </a:p>
          <a:p>
            <a:pPr marL="27940" algn="just">
              <a:lnSpc>
                <a:spcPct val="100000"/>
              </a:lnSpc>
              <a:spcBef>
                <a:spcPts val="1085"/>
              </a:spcBef>
            </a:pPr>
            <a:r>
              <a:rPr lang="en-US" sz="1500" b="1" spc="-5" dirty="0">
                <a:solidFill>
                  <a:srgbClr val="3A3838"/>
                </a:solidFill>
                <a:latin typeface="+mj-lt"/>
                <a:cs typeface="Calibri"/>
              </a:rPr>
              <a:t>Highlights:</a:t>
            </a:r>
            <a:endParaRPr lang="en-US" sz="1500" dirty="0">
              <a:latin typeface="+mj-lt"/>
              <a:cs typeface="Calibri"/>
            </a:endParaRPr>
          </a:p>
          <a:p>
            <a:pPr marL="314325" indent="-287020" algn="just">
              <a:lnSpc>
                <a:spcPct val="100000"/>
              </a:lnSpc>
              <a:spcBef>
                <a:spcPts val="1080"/>
              </a:spcBef>
              <a:buClr>
                <a:srgbClr val="4471C4"/>
              </a:buClr>
              <a:buFont typeface="Wingdings"/>
              <a:buChar char=""/>
              <a:tabLst>
                <a:tab pos="314960" algn="l"/>
              </a:tabLst>
            </a:pPr>
            <a:r>
              <a:rPr lang="en-US" sz="1500" spc="-10" dirty="0">
                <a:solidFill>
                  <a:srgbClr val="3A3838"/>
                </a:solidFill>
                <a:latin typeface="+mj-lt"/>
                <a:cs typeface="Calibri"/>
              </a:rPr>
              <a:t>Motorized </a:t>
            </a:r>
            <a:r>
              <a:rPr lang="en-US" sz="1500" dirty="0">
                <a:solidFill>
                  <a:srgbClr val="3A3838"/>
                </a:solidFill>
                <a:latin typeface="+mj-lt"/>
                <a:cs typeface="Calibri"/>
              </a:rPr>
              <a:t>gear </a:t>
            </a:r>
            <a:r>
              <a:rPr lang="en-US" sz="1500" spc="-5" dirty="0">
                <a:solidFill>
                  <a:srgbClr val="3A3838"/>
                </a:solidFill>
                <a:latin typeface="+mj-lt"/>
                <a:cs typeface="Calibri"/>
              </a:rPr>
              <a:t>oil </a:t>
            </a:r>
            <a:r>
              <a:rPr lang="en-US" sz="1500" dirty="0">
                <a:solidFill>
                  <a:srgbClr val="3A3838"/>
                </a:solidFill>
                <a:latin typeface="+mj-lt"/>
                <a:cs typeface="Calibri"/>
              </a:rPr>
              <a:t>pumps </a:t>
            </a:r>
            <a:r>
              <a:rPr lang="en-US" sz="1500" spc="-15" dirty="0">
                <a:solidFill>
                  <a:srgbClr val="3A3838"/>
                </a:solidFill>
                <a:latin typeface="+mj-lt"/>
                <a:cs typeface="Calibri"/>
              </a:rPr>
              <a:t>for </a:t>
            </a:r>
            <a:r>
              <a:rPr lang="en-US" sz="1500" spc="-5" dirty="0">
                <a:solidFill>
                  <a:srgbClr val="3A3838"/>
                </a:solidFill>
                <a:latin typeface="+mj-lt"/>
                <a:cs typeface="Calibri"/>
              </a:rPr>
              <a:t>oil</a:t>
            </a:r>
            <a:r>
              <a:rPr lang="en-US" sz="1500" spc="40" dirty="0">
                <a:solidFill>
                  <a:srgbClr val="3A3838"/>
                </a:solidFill>
                <a:latin typeface="+mj-lt"/>
                <a:cs typeface="Calibri"/>
              </a:rPr>
              <a:t> </a:t>
            </a:r>
            <a:r>
              <a:rPr lang="en-US" sz="1500" spc="-5" dirty="0">
                <a:solidFill>
                  <a:srgbClr val="3A3838"/>
                </a:solidFill>
                <a:latin typeface="+mj-lt"/>
                <a:cs typeface="Calibri"/>
              </a:rPr>
              <a:t>replacements</a:t>
            </a:r>
            <a:endParaRPr lang="en-US" sz="1500" dirty="0">
              <a:latin typeface="+mj-lt"/>
              <a:cs typeface="Calibri"/>
            </a:endParaRPr>
          </a:p>
          <a:p>
            <a:pPr marL="314325" indent="-287020" algn="just">
              <a:lnSpc>
                <a:spcPct val="100000"/>
              </a:lnSpc>
              <a:spcBef>
                <a:spcPts val="1080"/>
              </a:spcBef>
              <a:buClr>
                <a:srgbClr val="4471C4"/>
              </a:buClr>
              <a:buFont typeface="Wingdings"/>
              <a:buChar char=""/>
              <a:tabLst>
                <a:tab pos="314960" algn="l"/>
              </a:tabLst>
            </a:pPr>
            <a:r>
              <a:rPr lang="en-US" sz="1500" spc="-10" dirty="0">
                <a:solidFill>
                  <a:srgbClr val="3A3838"/>
                </a:solidFill>
                <a:latin typeface="+mj-lt"/>
                <a:cs typeface="Calibri"/>
              </a:rPr>
              <a:t>More </a:t>
            </a:r>
            <a:r>
              <a:rPr lang="en-US" sz="1500" spc="-5" dirty="0">
                <a:solidFill>
                  <a:srgbClr val="3A3838"/>
                </a:solidFill>
                <a:latin typeface="+mj-lt"/>
                <a:cs typeface="Calibri"/>
              </a:rPr>
              <a:t>replacements </a:t>
            </a:r>
            <a:r>
              <a:rPr lang="en-US" sz="1500" dirty="0">
                <a:solidFill>
                  <a:srgbClr val="3A3838"/>
                </a:solidFill>
                <a:latin typeface="+mj-lt"/>
                <a:cs typeface="Calibri"/>
              </a:rPr>
              <a:t>in a </a:t>
            </a:r>
            <a:r>
              <a:rPr lang="en-US" sz="1500" spc="-15" dirty="0">
                <a:solidFill>
                  <a:srgbClr val="3A3838"/>
                </a:solidFill>
                <a:latin typeface="+mj-lt"/>
                <a:cs typeface="Calibri"/>
              </a:rPr>
              <a:t>day </a:t>
            </a:r>
            <a:r>
              <a:rPr lang="en-US" sz="1500" dirty="0">
                <a:solidFill>
                  <a:srgbClr val="3A3838"/>
                </a:solidFill>
                <a:latin typeface="+mj-lt"/>
                <a:cs typeface="Calibri"/>
              </a:rPr>
              <a:t>and </a:t>
            </a:r>
            <a:r>
              <a:rPr lang="en-US" sz="1500" spc="-5" dirty="0">
                <a:solidFill>
                  <a:srgbClr val="3A3838"/>
                </a:solidFill>
                <a:latin typeface="+mj-lt"/>
                <a:cs typeface="Calibri"/>
              </a:rPr>
              <a:t>reducing down time of</a:t>
            </a:r>
            <a:r>
              <a:rPr lang="en-US" sz="1500" spc="145" dirty="0">
                <a:solidFill>
                  <a:srgbClr val="3A3838"/>
                </a:solidFill>
                <a:latin typeface="+mj-lt"/>
                <a:cs typeface="Calibri"/>
              </a:rPr>
              <a:t> </a:t>
            </a:r>
            <a:r>
              <a:rPr lang="en-US" sz="1500" dirty="0">
                <a:solidFill>
                  <a:srgbClr val="3A3838"/>
                </a:solidFill>
                <a:latin typeface="+mj-lt"/>
                <a:cs typeface="Calibri"/>
              </a:rPr>
              <a:t>turbines.</a:t>
            </a:r>
            <a:endParaRPr lang="en-US" sz="1500" dirty="0">
              <a:latin typeface="+mj-lt"/>
              <a:cs typeface="Calibri"/>
            </a:endParaRPr>
          </a:p>
        </p:txBody>
      </p:sp>
      <p:sp>
        <p:nvSpPr>
          <p:cNvPr id="13" name="object 6">
            <a:extLst>
              <a:ext uri="{FF2B5EF4-FFF2-40B4-BE49-F238E27FC236}">
                <a16:creationId xmlns:a16="http://schemas.microsoft.com/office/drawing/2014/main" xmlns="" id="{349905C3-6CED-488B-9C01-3F3D4D9E0880}"/>
              </a:ext>
            </a:extLst>
          </p:cNvPr>
          <p:cNvSpPr/>
          <p:nvPr/>
        </p:nvSpPr>
        <p:spPr>
          <a:xfrm>
            <a:off x="6553200" y="2743200"/>
            <a:ext cx="2395870" cy="3804812"/>
          </a:xfrm>
          <a:prstGeom prst="rect">
            <a:avLst/>
          </a:prstGeom>
          <a:blipFill>
            <a:blip r:embed="rId3" cstate="print"/>
            <a:stretch>
              <a:fillRect/>
            </a:stretch>
          </a:blipFill>
        </p:spPr>
        <p:txBody>
          <a:bodyPr wrap="square" lIns="0" tIns="0" rIns="0" bIns="0" rtlCol="0"/>
          <a:lstStyle/>
          <a:p>
            <a:endParaRPr/>
          </a:p>
        </p:txBody>
      </p:sp>
      <p:pic>
        <p:nvPicPr>
          <p:cNvPr id="8" name="Picture 4"/>
          <p:cNvPicPr>
            <a:picLocks noChangeAspect="1" noChangeArrowheads="1"/>
          </p:cNvPicPr>
          <p:nvPr/>
        </p:nvPicPr>
        <p:blipFill>
          <a:blip r:embed="rId4"/>
          <a:srcRect/>
          <a:stretch>
            <a:fillRect/>
          </a:stretch>
        </p:blipFill>
        <p:spPr bwMode="auto">
          <a:xfrm>
            <a:off x="5315893" y="2286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404986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3339" y="1447800"/>
            <a:ext cx="6056312" cy="2895600"/>
          </a:xfrm>
        </p:spPr>
        <p:txBody>
          <a:bodyPr>
            <a:normAutofit fontScale="55000" lnSpcReduction="20000"/>
          </a:bodyPr>
          <a:lstStyle/>
          <a:p>
            <a:r>
              <a:rPr lang="en-US" sz="3600" b="1" dirty="0">
                <a:solidFill>
                  <a:schemeClr val="bg1"/>
                </a:solidFill>
                <a:latin typeface="Arial" pitchFamily="34" charset="0"/>
                <a:cs typeface="Arial" pitchFamily="34" charset="0"/>
              </a:rPr>
              <a:t>Cranes frequently used in wind mill erection</a:t>
            </a:r>
          </a:p>
          <a:p>
            <a:r>
              <a:rPr lang="en-US" sz="3600" b="1" dirty="0">
                <a:solidFill>
                  <a:schemeClr val="bg1"/>
                </a:solidFill>
                <a:latin typeface="Arial" pitchFamily="34" charset="0"/>
                <a:cs typeface="Arial" pitchFamily="34" charset="0"/>
              </a:rPr>
              <a:t>1.Demag TC – 2800</a:t>
            </a:r>
          </a:p>
          <a:p>
            <a:r>
              <a:rPr lang="en-US" sz="3600" b="1" dirty="0">
                <a:solidFill>
                  <a:schemeClr val="bg1"/>
                </a:solidFill>
                <a:latin typeface="Arial" pitchFamily="34" charset="0"/>
                <a:cs typeface="Arial" pitchFamily="34" charset="0"/>
              </a:rPr>
              <a:t>2.Demag TC – 2800/1</a:t>
            </a:r>
          </a:p>
          <a:p>
            <a:r>
              <a:rPr lang="en-US" sz="3600" b="1" dirty="0">
                <a:solidFill>
                  <a:schemeClr val="bg1"/>
                </a:solidFill>
                <a:latin typeface="Arial" pitchFamily="34" charset="0"/>
                <a:cs typeface="Arial" pitchFamily="34" charset="0"/>
              </a:rPr>
              <a:t>3.Demag CC – 2800/1</a:t>
            </a:r>
          </a:p>
          <a:p>
            <a:r>
              <a:rPr lang="en-US" sz="3600" b="1" dirty="0">
                <a:solidFill>
                  <a:schemeClr val="bg1"/>
                </a:solidFill>
                <a:latin typeface="Arial" pitchFamily="34" charset="0"/>
                <a:cs typeface="Arial" pitchFamily="34" charset="0"/>
              </a:rPr>
              <a:t>4.LiebherrLG – 1500</a:t>
            </a:r>
          </a:p>
          <a:p>
            <a:r>
              <a:rPr lang="en-US" sz="3600" b="1" dirty="0">
                <a:solidFill>
                  <a:schemeClr val="bg1"/>
                </a:solidFill>
                <a:latin typeface="Arial" pitchFamily="34" charset="0"/>
                <a:cs typeface="Arial" pitchFamily="34" charset="0"/>
              </a:rPr>
              <a:t>5.Liebherr LR – 1400</a:t>
            </a:r>
          </a:p>
          <a:p>
            <a:r>
              <a:rPr lang="en-US" sz="3600" b="1" dirty="0">
                <a:solidFill>
                  <a:schemeClr val="bg1"/>
                </a:solidFill>
                <a:latin typeface="Arial" pitchFamily="34" charset="0"/>
                <a:cs typeface="Arial" pitchFamily="34" charset="0"/>
              </a:rPr>
              <a:t>6.Liebherr LR – 1400/2</a:t>
            </a:r>
          </a:p>
          <a:p>
            <a:r>
              <a:rPr lang="en-US" sz="3600" b="1" dirty="0">
                <a:solidFill>
                  <a:schemeClr val="bg1"/>
                </a:solidFill>
                <a:latin typeface="Arial" pitchFamily="34" charset="0"/>
                <a:cs typeface="Arial" pitchFamily="34" charset="0"/>
              </a:rPr>
              <a:t>7.Sany SCC – 2500</a:t>
            </a:r>
          </a:p>
          <a:p>
            <a:endParaRPr lang="en-US" sz="3600" dirty="0">
              <a:latin typeface="Futura Hv" pitchFamily="34" charset="0"/>
            </a:endParaRPr>
          </a:p>
        </p:txBody>
      </p:sp>
      <p:pic>
        <p:nvPicPr>
          <p:cNvPr id="7" name="Picture 6" descr="Emden.jpg"/>
          <p:cNvPicPr>
            <a:picLocks noChangeAspect="1"/>
          </p:cNvPicPr>
          <p:nvPr/>
        </p:nvPicPr>
        <p:blipFill>
          <a:blip r:embed="rId2"/>
          <a:stretch>
            <a:fillRect/>
          </a:stretch>
        </p:blipFill>
        <p:spPr>
          <a:xfrm>
            <a:off x="6265008" y="3276600"/>
            <a:ext cx="2475653" cy="3276600"/>
          </a:xfrm>
          <a:prstGeom prst="rect">
            <a:avLst/>
          </a:prstGeom>
          <a:ln>
            <a:solidFill>
              <a:schemeClr val="bg1"/>
            </a:solidFill>
          </a:ln>
        </p:spPr>
      </p:pic>
      <p:pic>
        <p:nvPicPr>
          <p:cNvPr id="8" name="Picture 7" descr="Bremerhaven.jpg"/>
          <p:cNvPicPr>
            <a:picLocks noChangeAspect="1"/>
          </p:cNvPicPr>
          <p:nvPr/>
        </p:nvPicPr>
        <p:blipFill>
          <a:blip r:embed="rId3"/>
          <a:stretch>
            <a:fillRect/>
          </a:stretch>
        </p:blipFill>
        <p:spPr>
          <a:xfrm>
            <a:off x="4038600" y="4170710"/>
            <a:ext cx="1789515" cy="2382490"/>
          </a:xfrm>
          <a:prstGeom prst="rect">
            <a:avLst/>
          </a:prstGeom>
          <a:ln>
            <a:solidFill>
              <a:schemeClr val="bg1"/>
            </a:solidFill>
          </a:ln>
        </p:spPr>
      </p:pic>
      <p:pic>
        <p:nvPicPr>
          <p:cNvPr id="10" name="Picture 5" descr="DSC_0083">
            <a:extLst>
              <a:ext uri="{FF2B5EF4-FFF2-40B4-BE49-F238E27FC236}">
                <a16:creationId xmlns:a16="http://schemas.microsoft.com/office/drawing/2014/main" xmlns="" id="{801C1760-2633-40D6-B288-D527F8C64C6F}"/>
              </a:ext>
            </a:extLst>
          </p:cNvPr>
          <p:cNvPicPr>
            <a:picLocks noChangeAspect="1" noChangeArrowheads="1"/>
          </p:cNvPicPr>
          <p:nvPr/>
        </p:nvPicPr>
        <p:blipFill>
          <a:blip r:embed="rId4"/>
          <a:srcRect/>
          <a:stretch>
            <a:fillRect/>
          </a:stretch>
        </p:blipFill>
        <p:spPr bwMode="auto">
          <a:xfrm>
            <a:off x="322022" y="4170710"/>
            <a:ext cx="3259378" cy="2382490"/>
          </a:xfrm>
          <a:prstGeom prst="rect">
            <a:avLst/>
          </a:prstGeom>
          <a:noFill/>
          <a:ln w="9525">
            <a:solidFill>
              <a:schemeClr val="bg1"/>
            </a:solidFill>
            <a:miter lim="800000"/>
            <a:headEnd/>
            <a:tailEnd/>
          </a:ln>
        </p:spPr>
      </p:pic>
      <p:pic>
        <p:nvPicPr>
          <p:cNvPr id="11" name="Picture 2" descr="Picture 2">
            <a:extLst>
              <a:ext uri="{FF2B5EF4-FFF2-40B4-BE49-F238E27FC236}">
                <a16:creationId xmlns:a16="http://schemas.microsoft.com/office/drawing/2014/main" xmlns="" id="{81595A7B-5E7E-46B8-806C-CBAACEBD3A85}"/>
              </a:ext>
            </a:extLst>
          </p:cNvPr>
          <p:cNvPicPr>
            <a:picLocks noChangeAspect="1"/>
          </p:cNvPicPr>
          <p:nvPr/>
        </p:nvPicPr>
        <p:blipFill>
          <a:blip r:embed="rId5"/>
          <a:stretch>
            <a:fillRect/>
          </a:stretch>
        </p:blipFill>
        <p:spPr>
          <a:xfrm>
            <a:off x="5495130" y="151956"/>
            <a:ext cx="3301206" cy="971550"/>
          </a:xfrm>
          <a:prstGeom prst="rect">
            <a:avLst/>
          </a:prstGeom>
          <a:ln w="12700">
            <a:miter lim="400000"/>
          </a:ln>
          <a:effectLst>
            <a:outerShdw blurRad="292100" dist="139700" dir="2700000" rotWithShape="0">
              <a:srgbClr val="333333">
                <a:alpha val="64999"/>
              </a:srgbClr>
            </a:outerShdw>
          </a:effectLst>
        </p:spPr>
      </p:pic>
      <p:sp>
        <p:nvSpPr>
          <p:cNvPr id="2" name="Rectangle 1">
            <a:extLst>
              <a:ext uri="{FF2B5EF4-FFF2-40B4-BE49-F238E27FC236}">
                <a16:creationId xmlns:a16="http://schemas.microsoft.com/office/drawing/2014/main" xmlns="" id="{D9623AD5-6AA8-4321-8E53-2AD67BB83FE9}"/>
              </a:ext>
            </a:extLst>
          </p:cNvPr>
          <p:cNvSpPr/>
          <p:nvPr/>
        </p:nvSpPr>
        <p:spPr>
          <a:xfrm>
            <a:off x="311730" y="151956"/>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pic>
        <p:nvPicPr>
          <p:cNvPr id="9" name="Picture 4"/>
          <p:cNvPicPr>
            <a:picLocks noChangeAspect="1" noChangeArrowheads="1"/>
          </p:cNvPicPr>
          <p:nvPr/>
        </p:nvPicPr>
        <p:blipFill>
          <a:blip r:embed="rId6"/>
          <a:srcRect/>
          <a:stretch>
            <a:fillRect/>
          </a:stretch>
        </p:blipFill>
        <p:spPr bwMode="auto">
          <a:xfrm>
            <a:off x="5315893" y="152400"/>
            <a:ext cx="3675707" cy="1066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30" y="893601"/>
            <a:ext cx="3657600" cy="727244"/>
          </a:xfrm>
        </p:spPr>
        <p:txBody>
          <a:bodyPr>
            <a:normAutofit fontScale="77500" lnSpcReduction="20000"/>
          </a:bodyPr>
          <a:lstStyle/>
          <a:p>
            <a:r>
              <a:rPr lang="en-US" sz="3600" b="1" dirty="0">
                <a:solidFill>
                  <a:schemeClr val="bg1"/>
                </a:solidFill>
                <a:latin typeface="Arial" pitchFamily="34" charset="0"/>
                <a:cs typeface="Arial" pitchFamily="34" charset="0"/>
              </a:rPr>
              <a:t>TOOLS AVAILABLE</a:t>
            </a:r>
          </a:p>
        </p:txBody>
      </p:sp>
      <p:pic>
        <p:nvPicPr>
          <p:cNvPr id="11" name="Picture 2" descr="Picture 2">
            <a:extLst>
              <a:ext uri="{FF2B5EF4-FFF2-40B4-BE49-F238E27FC236}">
                <a16:creationId xmlns:a16="http://schemas.microsoft.com/office/drawing/2014/main" xmlns="" id="{81595A7B-5E7E-46B8-806C-CBAACEBD3A85}"/>
              </a:ext>
            </a:extLst>
          </p:cNvPr>
          <p:cNvPicPr>
            <a:picLocks noChangeAspect="1"/>
          </p:cNvPicPr>
          <p:nvPr/>
        </p:nvPicPr>
        <p:blipFill>
          <a:blip r:embed="rId2"/>
          <a:stretch>
            <a:fillRect/>
          </a:stretch>
        </p:blipFill>
        <p:spPr>
          <a:xfrm>
            <a:off x="5495130" y="151956"/>
            <a:ext cx="3301206" cy="971550"/>
          </a:xfrm>
          <a:prstGeom prst="rect">
            <a:avLst/>
          </a:prstGeom>
          <a:ln w="12700">
            <a:miter lim="400000"/>
          </a:ln>
          <a:effectLst>
            <a:outerShdw blurRad="292100" dist="139700" dir="2700000" rotWithShape="0">
              <a:srgbClr val="333333">
                <a:alpha val="64999"/>
              </a:srgbClr>
            </a:outerShdw>
          </a:effectLst>
        </p:spPr>
      </p:pic>
      <p:sp>
        <p:nvSpPr>
          <p:cNvPr id="2" name="Rectangle 1">
            <a:extLst>
              <a:ext uri="{FF2B5EF4-FFF2-40B4-BE49-F238E27FC236}">
                <a16:creationId xmlns:a16="http://schemas.microsoft.com/office/drawing/2014/main" xmlns="" id="{D9623AD5-6AA8-4321-8E53-2AD67BB83FE9}"/>
              </a:ext>
            </a:extLst>
          </p:cNvPr>
          <p:cNvSpPr/>
          <p:nvPr/>
        </p:nvSpPr>
        <p:spPr>
          <a:xfrm>
            <a:off x="311730" y="151956"/>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12" name="object 3">
            <a:extLst>
              <a:ext uri="{FF2B5EF4-FFF2-40B4-BE49-F238E27FC236}">
                <a16:creationId xmlns:a16="http://schemas.microsoft.com/office/drawing/2014/main" xmlns="" id="{9F80245B-C721-4406-B845-1677E89CB3A8}"/>
              </a:ext>
            </a:extLst>
          </p:cNvPr>
          <p:cNvSpPr txBox="1"/>
          <p:nvPr/>
        </p:nvSpPr>
        <p:spPr>
          <a:xfrm>
            <a:off x="1009811" y="1500000"/>
            <a:ext cx="2495389" cy="289823"/>
          </a:xfrm>
          <a:prstGeom prst="rect">
            <a:avLst/>
          </a:prstGeom>
        </p:spPr>
        <p:txBody>
          <a:bodyPr vert="horz" wrap="square" lIns="0" tIns="12700" rIns="0" bIns="0" rtlCol="0">
            <a:spAutoFit/>
          </a:bodyPr>
          <a:lstStyle/>
          <a:p>
            <a:pPr marL="12700">
              <a:lnSpc>
                <a:spcPct val="100000"/>
              </a:lnSpc>
              <a:spcBef>
                <a:spcPts val="100"/>
              </a:spcBef>
            </a:pPr>
            <a:r>
              <a:rPr sz="1800" b="0" spc="-5" dirty="0">
                <a:solidFill>
                  <a:srgbClr val="2E5496"/>
                </a:solidFill>
                <a:latin typeface="Berlin Sans FB" panose="020E0602020502020306" pitchFamily="34" charset="0"/>
                <a:cs typeface="Calibri Light"/>
              </a:rPr>
              <a:t>Nacelle Lifting</a:t>
            </a:r>
            <a:r>
              <a:rPr sz="1800" b="0" spc="-45" dirty="0">
                <a:solidFill>
                  <a:srgbClr val="2E5496"/>
                </a:solidFill>
                <a:latin typeface="Berlin Sans FB" panose="020E0602020502020306" pitchFamily="34" charset="0"/>
                <a:cs typeface="Calibri Light"/>
              </a:rPr>
              <a:t> </a:t>
            </a:r>
            <a:r>
              <a:rPr sz="1800" b="0" dirty="0">
                <a:solidFill>
                  <a:srgbClr val="2E5496"/>
                </a:solidFill>
                <a:latin typeface="Berlin Sans FB" panose="020E0602020502020306" pitchFamily="34" charset="0"/>
                <a:cs typeface="Calibri Light"/>
              </a:rPr>
              <a:t>Jig</a:t>
            </a:r>
            <a:endParaRPr sz="1800" dirty="0">
              <a:latin typeface="Berlin Sans FB" panose="020E0602020502020306" pitchFamily="34" charset="0"/>
              <a:cs typeface="Calibri Light"/>
            </a:endParaRPr>
          </a:p>
        </p:txBody>
      </p:sp>
      <p:sp>
        <p:nvSpPr>
          <p:cNvPr id="13" name="object 4">
            <a:extLst>
              <a:ext uri="{FF2B5EF4-FFF2-40B4-BE49-F238E27FC236}">
                <a16:creationId xmlns:a16="http://schemas.microsoft.com/office/drawing/2014/main" xmlns="" id="{A7994BD1-DD24-4F75-8D11-9B827DE515A3}"/>
              </a:ext>
            </a:extLst>
          </p:cNvPr>
          <p:cNvSpPr txBox="1"/>
          <p:nvPr/>
        </p:nvSpPr>
        <p:spPr>
          <a:xfrm>
            <a:off x="4094360" y="2556045"/>
            <a:ext cx="1701165" cy="289823"/>
          </a:xfrm>
          <a:prstGeom prst="rect">
            <a:avLst/>
          </a:prstGeom>
        </p:spPr>
        <p:txBody>
          <a:bodyPr vert="horz" wrap="square" lIns="0" tIns="12700" rIns="0" bIns="0" rtlCol="0">
            <a:spAutoFit/>
          </a:bodyPr>
          <a:lstStyle/>
          <a:p>
            <a:pPr marL="12700">
              <a:lnSpc>
                <a:spcPct val="100000"/>
              </a:lnSpc>
              <a:spcBef>
                <a:spcPts val="100"/>
              </a:spcBef>
            </a:pPr>
            <a:r>
              <a:rPr sz="1800" b="0" spc="-45" dirty="0">
                <a:solidFill>
                  <a:srgbClr val="2E5496"/>
                </a:solidFill>
                <a:latin typeface="Berlin Sans FB" panose="020E0602020502020306" pitchFamily="34" charset="0"/>
                <a:cs typeface="Calibri Light"/>
              </a:rPr>
              <a:t>Tower </a:t>
            </a:r>
            <a:r>
              <a:rPr sz="1800" b="0" spc="-5" dirty="0">
                <a:solidFill>
                  <a:srgbClr val="2E5496"/>
                </a:solidFill>
                <a:latin typeface="Berlin Sans FB" panose="020E0602020502020306" pitchFamily="34" charset="0"/>
                <a:cs typeface="Calibri Light"/>
              </a:rPr>
              <a:t>lifting</a:t>
            </a:r>
            <a:r>
              <a:rPr sz="1800" b="0" spc="25" dirty="0">
                <a:solidFill>
                  <a:srgbClr val="2E5496"/>
                </a:solidFill>
                <a:latin typeface="Berlin Sans FB" panose="020E0602020502020306" pitchFamily="34" charset="0"/>
                <a:cs typeface="Calibri Light"/>
              </a:rPr>
              <a:t> </a:t>
            </a:r>
            <a:r>
              <a:rPr sz="1800" b="0" dirty="0">
                <a:solidFill>
                  <a:srgbClr val="2E5496"/>
                </a:solidFill>
                <a:latin typeface="Berlin Sans FB" panose="020E0602020502020306" pitchFamily="34" charset="0"/>
                <a:cs typeface="Calibri Light"/>
              </a:rPr>
              <a:t>jig</a:t>
            </a:r>
            <a:endParaRPr sz="1800" dirty="0">
              <a:latin typeface="Berlin Sans FB" panose="020E0602020502020306" pitchFamily="34" charset="0"/>
              <a:cs typeface="Calibri Light"/>
            </a:endParaRPr>
          </a:p>
        </p:txBody>
      </p:sp>
      <p:sp>
        <p:nvSpPr>
          <p:cNvPr id="14" name="object 5">
            <a:extLst>
              <a:ext uri="{FF2B5EF4-FFF2-40B4-BE49-F238E27FC236}">
                <a16:creationId xmlns:a16="http://schemas.microsoft.com/office/drawing/2014/main" xmlns="" id="{1FF630C1-F4F3-42E2-A58B-8B68A8F10AA8}"/>
              </a:ext>
            </a:extLst>
          </p:cNvPr>
          <p:cNvSpPr/>
          <p:nvPr/>
        </p:nvSpPr>
        <p:spPr>
          <a:xfrm>
            <a:off x="371856" y="1914145"/>
            <a:ext cx="3057144" cy="1438656"/>
          </a:xfrm>
          <a:prstGeom prst="rect">
            <a:avLst/>
          </a:prstGeom>
          <a:blipFill>
            <a:blip r:embed="rId3"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xmlns="" id="{994F06F4-53B9-4834-BAEE-9FDE31DC0F8C}"/>
              </a:ext>
            </a:extLst>
          </p:cNvPr>
          <p:cNvSpPr/>
          <p:nvPr/>
        </p:nvSpPr>
        <p:spPr>
          <a:xfrm>
            <a:off x="3697247" y="2895600"/>
            <a:ext cx="2495390" cy="3097494"/>
          </a:xfrm>
          <a:prstGeom prst="rect">
            <a:avLst/>
          </a:prstGeom>
          <a:blipFill>
            <a:blip r:embed="rId4"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xmlns="" id="{F690400E-37EB-442C-B505-AC0D6C925C18}"/>
              </a:ext>
            </a:extLst>
          </p:cNvPr>
          <p:cNvSpPr/>
          <p:nvPr/>
        </p:nvSpPr>
        <p:spPr>
          <a:xfrm>
            <a:off x="6324600" y="2895599"/>
            <a:ext cx="2716079" cy="3097495"/>
          </a:xfrm>
          <a:prstGeom prst="rect">
            <a:avLst/>
          </a:prstGeom>
          <a:blipFill>
            <a:blip r:embed="rId5"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xmlns="" id="{54AED444-26C9-48CA-A67A-4ECC62F100B9}"/>
              </a:ext>
            </a:extLst>
          </p:cNvPr>
          <p:cNvSpPr txBox="1"/>
          <p:nvPr/>
        </p:nvSpPr>
        <p:spPr>
          <a:xfrm>
            <a:off x="6832056" y="2556044"/>
            <a:ext cx="1701165" cy="289823"/>
          </a:xfrm>
          <a:prstGeom prst="rect">
            <a:avLst/>
          </a:prstGeom>
        </p:spPr>
        <p:txBody>
          <a:bodyPr vert="horz" wrap="square" lIns="0" tIns="12700" rIns="0" bIns="0" rtlCol="0">
            <a:spAutoFit/>
          </a:bodyPr>
          <a:lstStyle/>
          <a:p>
            <a:pPr marL="12700">
              <a:lnSpc>
                <a:spcPct val="100000"/>
              </a:lnSpc>
              <a:spcBef>
                <a:spcPts val="100"/>
              </a:spcBef>
            </a:pPr>
            <a:r>
              <a:rPr sz="1800" b="0" spc="-15" dirty="0">
                <a:solidFill>
                  <a:srgbClr val="2E5496"/>
                </a:solidFill>
                <a:latin typeface="Berlin Sans FB" panose="020E0602020502020306" pitchFamily="34" charset="0"/>
                <a:cs typeface="Calibri Light"/>
              </a:rPr>
              <a:t>Rotor </a:t>
            </a:r>
            <a:r>
              <a:rPr sz="1800" b="0" dirty="0">
                <a:solidFill>
                  <a:srgbClr val="2E5496"/>
                </a:solidFill>
                <a:latin typeface="Berlin Sans FB" panose="020E0602020502020306" pitchFamily="34" charset="0"/>
                <a:cs typeface="Calibri Light"/>
              </a:rPr>
              <a:t>lifting</a:t>
            </a:r>
            <a:r>
              <a:rPr sz="1800" b="0" spc="-60" dirty="0">
                <a:solidFill>
                  <a:srgbClr val="2E5496"/>
                </a:solidFill>
                <a:latin typeface="Berlin Sans FB" panose="020E0602020502020306" pitchFamily="34" charset="0"/>
                <a:cs typeface="Calibri Light"/>
              </a:rPr>
              <a:t> </a:t>
            </a:r>
            <a:r>
              <a:rPr sz="1800" b="0" dirty="0">
                <a:solidFill>
                  <a:srgbClr val="2E5496"/>
                </a:solidFill>
                <a:latin typeface="Berlin Sans FB" panose="020E0602020502020306" pitchFamily="34" charset="0"/>
                <a:cs typeface="Calibri Light"/>
              </a:rPr>
              <a:t>jig</a:t>
            </a:r>
            <a:endParaRPr sz="1800" dirty="0">
              <a:latin typeface="Berlin Sans FB" panose="020E0602020502020306" pitchFamily="34" charset="0"/>
              <a:cs typeface="Calibri Light"/>
            </a:endParaRPr>
          </a:p>
        </p:txBody>
      </p:sp>
      <p:sp>
        <p:nvSpPr>
          <p:cNvPr id="19" name="object 10">
            <a:extLst>
              <a:ext uri="{FF2B5EF4-FFF2-40B4-BE49-F238E27FC236}">
                <a16:creationId xmlns:a16="http://schemas.microsoft.com/office/drawing/2014/main" xmlns="" id="{2BE07FD2-3AD6-460E-8FF1-AB494149B88F}"/>
              </a:ext>
            </a:extLst>
          </p:cNvPr>
          <p:cNvSpPr/>
          <p:nvPr/>
        </p:nvSpPr>
        <p:spPr>
          <a:xfrm>
            <a:off x="371856" y="4191000"/>
            <a:ext cx="3057144" cy="1656630"/>
          </a:xfrm>
          <a:prstGeom prst="rect">
            <a:avLst/>
          </a:prstGeom>
          <a:blipFill>
            <a:blip r:embed="rId6" cstate="print"/>
            <a:stretch>
              <a:fillRect/>
            </a:stretch>
          </a:blipFill>
        </p:spPr>
        <p:txBody>
          <a:bodyPr wrap="square" lIns="0" tIns="0" rIns="0" bIns="0" rtlCol="0"/>
          <a:lstStyle/>
          <a:p>
            <a:endParaRPr/>
          </a:p>
        </p:txBody>
      </p:sp>
      <p:sp>
        <p:nvSpPr>
          <p:cNvPr id="20" name="object 11">
            <a:extLst>
              <a:ext uri="{FF2B5EF4-FFF2-40B4-BE49-F238E27FC236}">
                <a16:creationId xmlns:a16="http://schemas.microsoft.com/office/drawing/2014/main" xmlns="" id="{A9229D59-6DCF-4C45-8B14-499E1CC8ADC2}"/>
              </a:ext>
            </a:extLst>
          </p:cNvPr>
          <p:cNvSpPr txBox="1"/>
          <p:nvPr/>
        </p:nvSpPr>
        <p:spPr>
          <a:xfrm>
            <a:off x="439054" y="3742088"/>
            <a:ext cx="3655656" cy="289823"/>
          </a:xfrm>
          <a:prstGeom prst="rect">
            <a:avLst/>
          </a:prstGeom>
        </p:spPr>
        <p:txBody>
          <a:bodyPr vert="horz" wrap="square" lIns="0" tIns="12700" rIns="0" bIns="0" rtlCol="0">
            <a:spAutoFit/>
          </a:bodyPr>
          <a:lstStyle/>
          <a:p>
            <a:pPr marL="12700">
              <a:lnSpc>
                <a:spcPct val="100000"/>
              </a:lnSpc>
              <a:spcBef>
                <a:spcPts val="100"/>
              </a:spcBef>
            </a:pPr>
            <a:r>
              <a:rPr dirty="0">
                <a:solidFill>
                  <a:srgbClr val="2E5496"/>
                </a:solidFill>
                <a:latin typeface="Berlin Sans FB Demi" panose="020E0802020502020306" pitchFamily="34" charset="0"/>
                <a:cs typeface="Calibri"/>
              </a:rPr>
              <a:t>Blade T – </a:t>
            </a:r>
            <a:r>
              <a:rPr spc="-10" dirty="0">
                <a:solidFill>
                  <a:srgbClr val="2E5496"/>
                </a:solidFill>
                <a:latin typeface="Berlin Sans FB Demi" panose="020E0802020502020306" pitchFamily="34" charset="0"/>
                <a:cs typeface="Calibri"/>
              </a:rPr>
              <a:t>Frame for </a:t>
            </a:r>
            <a:r>
              <a:rPr dirty="0">
                <a:solidFill>
                  <a:srgbClr val="2E5496"/>
                </a:solidFill>
                <a:latin typeface="Berlin Sans FB Demi" panose="020E0802020502020306" pitchFamily="34" charset="0"/>
                <a:cs typeface="Calibri"/>
              </a:rPr>
              <a:t>850</a:t>
            </a:r>
            <a:r>
              <a:rPr spc="-45" dirty="0">
                <a:solidFill>
                  <a:srgbClr val="2E5496"/>
                </a:solidFill>
                <a:latin typeface="Berlin Sans FB Demi" panose="020E0802020502020306" pitchFamily="34" charset="0"/>
                <a:cs typeface="Calibri"/>
              </a:rPr>
              <a:t> </a:t>
            </a:r>
            <a:r>
              <a:rPr spc="-15" dirty="0">
                <a:solidFill>
                  <a:srgbClr val="2E5496"/>
                </a:solidFill>
                <a:latin typeface="Berlin Sans FB Demi" panose="020E0802020502020306" pitchFamily="34" charset="0"/>
                <a:cs typeface="Calibri"/>
              </a:rPr>
              <a:t>KW</a:t>
            </a:r>
            <a:endParaRPr dirty="0">
              <a:latin typeface="Berlin Sans FB Demi" panose="020E0802020502020306" pitchFamily="34" charset="0"/>
              <a:cs typeface="Calibri"/>
            </a:endParaRPr>
          </a:p>
        </p:txBody>
      </p:sp>
      <p:pic>
        <p:nvPicPr>
          <p:cNvPr id="15" name="Picture 4"/>
          <p:cNvPicPr>
            <a:picLocks noChangeAspect="1" noChangeArrowheads="1"/>
          </p:cNvPicPr>
          <p:nvPr/>
        </p:nvPicPr>
        <p:blipFill>
          <a:blip r:embed="rId7"/>
          <a:srcRect/>
          <a:stretch>
            <a:fillRect/>
          </a:stretch>
        </p:blipFill>
        <p:spPr bwMode="auto">
          <a:xfrm>
            <a:off x="5315893" y="1524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295659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5162" y="2554684"/>
            <a:ext cx="8229600" cy="1447800"/>
          </a:xfrm>
        </p:spPr>
        <p:txBody>
          <a:bodyPr>
            <a:normAutofit fontScale="90000"/>
          </a:bodyPr>
          <a:lstStyle/>
          <a:p>
            <a:r>
              <a:rPr lang="en-US" sz="2200" b="0" dirty="0">
                <a:solidFill>
                  <a:schemeClr val="bg1"/>
                </a:solidFill>
                <a:effectLst/>
                <a:latin typeface="Arial" pitchFamily="34" charset="0"/>
                <a:cs typeface="Arial" pitchFamily="34" charset="0"/>
              </a:rPr>
              <a:t>Erected  more then 1000 wind turbines in India</a:t>
            </a:r>
            <a:br>
              <a:rPr lang="en-US" sz="2200" b="0" dirty="0">
                <a:solidFill>
                  <a:schemeClr val="bg1"/>
                </a:solidFill>
                <a:effectLst/>
                <a:latin typeface="Arial" pitchFamily="34" charset="0"/>
                <a:cs typeface="Arial" pitchFamily="34" charset="0"/>
              </a:rPr>
            </a:br>
            <a:r>
              <a:rPr lang="en-US" sz="2200" b="0" dirty="0">
                <a:solidFill>
                  <a:schemeClr val="bg1"/>
                </a:solidFill>
                <a:effectLst/>
                <a:latin typeface="Arial" pitchFamily="34" charset="0"/>
                <a:cs typeface="Arial" pitchFamily="34" charset="0"/>
              </a:rPr>
              <a:t/>
            </a:r>
            <a:br>
              <a:rPr lang="en-US" sz="2200" b="0" dirty="0">
                <a:solidFill>
                  <a:schemeClr val="bg1"/>
                </a:solidFill>
                <a:effectLst/>
                <a:latin typeface="Arial" pitchFamily="34" charset="0"/>
                <a:cs typeface="Arial" pitchFamily="34" charset="0"/>
              </a:rPr>
            </a:br>
            <a:r>
              <a:rPr sz="2200" b="0" dirty="0">
                <a:solidFill>
                  <a:schemeClr val="bg1"/>
                </a:solidFill>
                <a:effectLst/>
                <a:latin typeface="Arial" pitchFamily="34" charset="0"/>
                <a:cs typeface="Arial" pitchFamily="34" charset="0"/>
              </a:rPr>
              <a:t>T</a:t>
            </a:r>
            <a:r>
              <a:rPr lang="en-US" sz="2200" b="0" dirty="0">
                <a:solidFill>
                  <a:schemeClr val="bg1"/>
                </a:solidFill>
                <a:effectLst/>
                <a:latin typeface="Arial" pitchFamily="34" charset="0"/>
                <a:cs typeface="Arial" pitchFamily="34" charset="0"/>
              </a:rPr>
              <a:t>otal installed power over 1500mw</a:t>
            </a:r>
            <a:br>
              <a:rPr lang="en-US" sz="2200" b="0" dirty="0">
                <a:solidFill>
                  <a:schemeClr val="bg1"/>
                </a:solidFill>
                <a:effectLst/>
                <a:latin typeface="Arial" pitchFamily="34" charset="0"/>
                <a:cs typeface="Arial" pitchFamily="34" charset="0"/>
              </a:rPr>
            </a:br>
            <a:r>
              <a:rPr lang="en-US" sz="2200" b="0" dirty="0">
                <a:solidFill>
                  <a:schemeClr val="bg1"/>
                </a:solidFill>
                <a:effectLst/>
                <a:latin typeface="Arial" pitchFamily="34" charset="0"/>
                <a:cs typeface="Arial" pitchFamily="34" charset="0"/>
              </a:rPr>
              <a:t/>
            </a:r>
            <a:br>
              <a:rPr lang="en-US" sz="2200" b="0" dirty="0">
                <a:solidFill>
                  <a:schemeClr val="bg1"/>
                </a:solidFill>
                <a:effectLst/>
                <a:latin typeface="Arial" pitchFamily="34" charset="0"/>
                <a:cs typeface="Arial" pitchFamily="34" charset="0"/>
              </a:rPr>
            </a:br>
            <a:r>
              <a:rPr lang="en-US" sz="2200" b="0" dirty="0">
                <a:solidFill>
                  <a:schemeClr val="bg1"/>
                </a:solidFill>
                <a:effectLst/>
                <a:latin typeface="Arial" pitchFamily="34" charset="0"/>
                <a:cs typeface="Arial" pitchFamily="34" charset="0"/>
              </a:rPr>
              <a:t>Supplier to all major (and small) wind turbine manufactures</a:t>
            </a:r>
            <a:r>
              <a:rPr lang="en-US" sz="1800" b="0" dirty="0">
                <a:solidFill>
                  <a:schemeClr val="bg1"/>
                </a:solidFill>
                <a:effectLst/>
                <a:latin typeface="Arial" pitchFamily="34" charset="0"/>
                <a:cs typeface="Arial" pitchFamily="34" charset="0"/>
              </a:rPr>
              <a:t>.</a:t>
            </a:r>
            <a:br>
              <a:rPr lang="en-US" sz="1800" b="0" dirty="0">
                <a:solidFill>
                  <a:schemeClr val="bg1"/>
                </a:solidFill>
                <a:effectLst/>
                <a:latin typeface="Arial" pitchFamily="34" charset="0"/>
                <a:cs typeface="Arial" pitchFamily="34" charset="0"/>
              </a:rPr>
            </a:br>
            <a:r>
              <a:rPr lang="en-US" sz="1600" dirty="0">
                <a:solidFill>
                  <a:schemeClr val="bg1"/>
                </a:solidFill>
              </a:rPr>
              <a:t/>
            </a:r>
            <a:br>
              <a:rPr lang="en-US" sz="1600" dirty="0">
                <a:solidFill>
                  <a:schemeClr val="bg1"/>
                </a:solidFill>
              </a:rPr>
            </a:br>
            <a:endParaRPr lang="en-US" sz="1600" dirty="0">
              <a:solidFill>
                <a:schemeClr val="bg1"/>
              </a:solidFill>
            </a:endParaRPr>
          </a:p>
        </p:txBody>
      </p:sp>
      <p:sp>
        <p:nvSpPr>
          <p:cNvPr id="3" name="Text Placeholder 2"/>
          <p:cNvSpPr>
            <a:spLocks noGrp="1"/>
          </p:cNvSpPr>
          <p:nvPr>
            <p:ph type="body" idx="1"/>
          </p:nvPr>
        </p:nvSpPr>
        <p:spPr>
          <a:xfrm>
            <a:off x="186809" y="1386681"/>
            <a:ext cx="2438400" cy="685800"/>
          </a:xfrm>
        </p:spPr>
        <p:txBody>
          <a:bodyPr>
            <a:normAutofit fontScale="85000" lnSpcReduction="10000"/>
          </a:bodyPr>
          <a:lstStyle/>
          <a:p>
            <a:r>
              <a:rPr lang="en-US" sz="3200" b="1" dirty="0">
                <a:solidFill>
                  <a:srgbClr val="2401A3"/>
                </a:solidFill>
                <a:latin typeface="Futura Hv" pitchFamily="34" charset="0"/>
              </a:rPr>
              <a:t>REFERNCES</a:t>
            </a:r>
            <a:endParaRPr lang="en-US" sz="3600" b="1" dirty="0">
              <a:solidFill>
                <a:srgbClr val="2401A3"/>
              </a:solidFill>
              <a:latin typeface="Futura Hv" pitchFamily="34" charset="0"/>
            </a:endParaRPr>
          </a:p>
        </p:txBody>
      </p:sp>
      <p:pic>
        <p:nvPicPr>
          <p:cNvPr id="6" name="Picture 34" descr="siemens_logo"/>
          <p:cNvPicPr>
            <a:picLocks noChangeAspect="1" noChangeArrowheads="1"/>
          </p:cNvPicPr>
          <p:nvPr/>
        </p:nvPicPr>
        <p:blipFill>
          <a:blip r:embed="rId3"/>
          <a:srcRect/>
          <a:stretch>
            <a:fillRect/>
          </a:stretch>
        </p:blipFill>
        <p:spPr bwMode="auto">
          <a:xfrm>
            <a:off x="2062162" y="4659311"/>
            <a:ext cx="2030412" cy="446087"/>
          </a:xfrm>
          <a:prstGeom prst="rect">
            <a:avLst/>
          </a:prstGeom>
          <a:noFill/>
          <a:ln w="9525">
            <a:noFill/>
            <a:miter lim="800000"/>
            <a:headEnd/>
            <a:tailEnd/>
          </a:ln>
        </p:spPr>
      </p:pic>
      <p:pic>
        <p:nvPicPr>
          <p:cNvPr id="9" name="Picture 35" descr="logo_gamesa"/>
          <p:cNvPicPr>
            <a:picLocks noChangeAspect="1" noChangeArrowheads="1"/>
          </p:cNvPicPr>
          <p:nvPr/>
        </p:nvPicPr>
        <p:blipFill>
          <a:blip r:embed="rId4"/>
          <a:srcRect/>
          <a:stretch>
            <a:fillRect/>
          </a:stretch>
        </p:blipFill>
        <p:spPr bwMode="auto">
          <a:xfrm>
            <a:off x="4190631" y="4484687"/>
            <a:ext cx="2160587" cy="795337"/>
          </a:xfrm>
          <a:prstGeom prst="rect">
            <a:avLst/>
          </a:prstGeom>
          <a:noFill/>
          <a:ln w="9525">
            <a:noFill/>
            <a:miter lim="800000"/>
            <a:headEnd/>
            <a:tailEnd/>
          </a:ln>
        </p:spPr>
      </p:pic>
      <p:pic>
        <p:nvPicPr>
          <p:cNvPr id="10" name="Picture 21" descr="logo vestas"/>
          <p:cNvPicPr>
            <a:picLocks noChangeAspect="1" noChangeArrowheads="1"/>
          </p:cNvPicPr>
          <p:nvPr/>
        </p:nvPicPr>
        <p:blipFill>
          <a:blip r:embed="rId5"/>
          <a:srcRect/>
          <a:stretch>
            <a:fillRect/>
          </a:stretch>
        </p:blipFill>
        <p:spPr bwMode="auto">
          <a:xfrm>
            <a:off x="3256756" y="5867400"/>
            <a:ext cx="3208338" cy="523875"/>
          </a:xfrm>
          <a:prstGeom prst="rect">
            <a:avLst/>
          </a:prstGeom>
          <a:noFill/>
          <a:ln w="9525">
            <a:noFill/>
            <a:miter lim="800000"/>
            <a:headEnd/>
            <a:tailEnd/>
          </a:ln>
        </p:spPr>
      </p:pic>
      <p:pic>
        <p:nvPicPr>
          <p:cNvPr id="11" name="Picture 29" descr="Logo GE"/>
          <p:cNvPicPr>
            <a:picLocks noChangeAspect="1" noChangeArrowheads="1"/>
          </p:cNvPicPr>
          <p:nvPr/>
        </p:nvPicPr>
        <p:blipFill>
          <a:blip r:embed="rId6"/>
          <a:srcRect/>
          <a:stretch>
            <a:fillRect/>
          </a:stretch>
        </p:blipFill>
        <p:spPr bwMode="auto">
          <a:xfrm>
            <a:off x="228600" y="5657850"/>
            <a:ext cx="1833562" cy="817562"/>
          </a:xfrm>
          <a:prstGeom prst="rect">
            <a:avLst/>
          </a:prstGeom>
          <a:noFill/>
          <a:ln w="9525">
            <a:noFill/>
            <a:miter lim="800000"/>
            <a:headEnd/>
            <a:tailEnd/>
          </a:ln>
        </p:spPr>
      </p:pic>
      <p:pic>
        <p:nvPicPr>
          <p:cNvPr id="12" name="Picture 33" descr="DeWind_Enercon%20logo"/>
          <p:cNvPicPr>
            <a:picLocks noChangeAspect="1" noChangeArrowheads="1"/>
          </p:cNvPicPr>
          <p:nvPr/>
        </p:nvPicPr>
        <p:blipFill>
          <a:blip r:embed="rId7"/>
          <a:srcRect/>
          <a:stretch>
            <a:fillRect/>
          </a:stretch>
        </p:blipFill>
        <p:spPr bwMode="auto">
          <a:xfrm>
            <a:off x="6868374" y="4625181"/>
            <a:ext cx="1963738" cy="704850"/>
          </a:xfrm>
          <a:prstGeom prst="rect">
            <a:avLst/>
          </a:prstGeom>
          <a:noFill/>
          <a:ln w="9525">
            <a:noFill/>
            <a:miter lim="800000"/>
            <a:headEnd/>
            <a:tailEnd/>
          </a:ln>
        </p:spPr>
      </p:pic>
      <p:pic>
        <p:nvPicPr>
          <p:cNvPr id="13" name="Picture 28" descr="Logo Suzlon"/>
          <p:cNvPicPr>
            <a:picLocks noChangeAspect="1" noChangeArrowheads="1"/>
          </p:cNvPicPr>
          <p:nvPr/>
        </p:nvPicPr>
        <p:blipFill>
          <a:blip r:embed="rId8"/>
          <a:srcRect/>
          <a:stretch>
            <a:fillRect/>
          </a:stretch>
        </p:blipFill>
        <p:spPr bwMode="auto">
          <a:xfrm>
            <a:off x="224022" y="4419600"/>
            <a:ext cx="1422400" cy="1116012"/>
          </a:xfrm>
          <a:prstGeom prst="rect">
            <a:avLst/>
          </a:prstGeom>
          <a:noFill/>
          <a:ln w="9525">
            <a:noFill/>
            <a:miter lim="800000"/>
            <a:headEnd/>
            <a:tailEnd/>
          </a:ln>
        </p:spPr>
      </p:pic>
      <p:graphicFrame>
        <p:nvGraphicFramePr>
          <p:cNvPr id="18434" name="Object 2"/>
          <p:cNvGraphicFramePr>
            <a:graphicFrameLocks noChangeAspect="1"/>
          </p:cNvGraphicFramePr>
          <p:nvPr>
            <p:extLst>
              <p:ext uri="{D42A27DB-BD31-4B8C-83A1-F6EECF244321}">
                <p14:modId xmlns:p14="http://schemas.microsoft.com/office/powerpoint/2010/main" xmlns="" val="523793491"/>
              </p:ext>
            </p:extLst>
          </p:nvPr>
        </p:nvGraphicFramePr>
        <p:xfrm>
          <a:off x="6803287" y="5541962"/>
          <a:ext cx="2028825" cy="933450"/>
        </p:xfrm>
        <a:graphic>
          <a:graphicData uri="http://schemas.openxmlformats.org/presentationml/2006/ole">
            <p:oleObj spid="_x0000_s18470" r:id="rId9" imgW="1495634" imgH="752381" progId="">
              <p:embed/>
            </p:oleObj>
          </a:graphicData>
        </a:graphic>
      </p:graphicFrame>
      <p:pic>
        <p:nvPicPr>
          <p:cNvPr id="16" name="Picture 30" descr="Logo nordex"/>
          <p:cNvPicPr>
            <a:picLocks noChangeAspect="1" noChangeArrowheads="1"/>
          </p:cNvPicPr>
          <p:nvPr/>
        </p:nvPicPr>
        <p:blipFill>
          <a:blip r:embed="rId10"/>
          <a:srcRect/>
          <a:stretch>
            <a:fillRect/>
          </a:stretch>
        </p:blipFill>
        <p:spPr bwMode="auto">
          <a:xfrm>
            <a:off x="6606437" y="3793331"/>
            <a:ext cx="2225675" cy="719137"/>
          </a:xfrm>
          <a:prstGeom prst="rect">
            <a:avLst/>
          </a:prstGeom>
          <a:noFill/>
          <a:ln w="9525">
            <a:noFill/>
            <a:miter lim="800000"/>
            <a:headEnd/>
            <a:tailEnd/>
          </a:ln>
        </p:spPr>
      </p:pic>
      <p:pic>
        <p:nvPicPr>
          <p:cNvPr id="20" name="Picture 2" descr="Picture 2">
            <a:extLst>
              <a:ext uri="{FF2B5EF4-FFF2-40B4-BE49-F238E27FC236}">
                <a16:creationId xmlns:a16="http://schemas.microsoft.com/office/drawing/2014/main" xmlns="" id="{CD427597-DA63-4C9C-A501-C12F78202908}"/>
              </a:ext>
            </a:extLst>
          </p:cNvPr>
          <p:cNvPicPr>
            <a:picLocks noChangeAspect="1"/>
          </p:cNvPicPr>
          <p:nvPr/>
        </p:nvPicPr>
        <p:blipFill>
          <a:blip r:embed="rId11"/>
          <a:stretch>
            <a:fillRect/>
          </a:stretch>
        </p:blipFill>
        <p:spPr>
          <a:xfrm>
            <a:off x="5495130" y="151956"/>
            <a:ext cx="3301206" cy="971550"/>
          </a:xfrm>
          <a:prstGeom prst="rect">
            <a:avLst/>
          </a:prstGeom>
          <a:ln w="12700">
            <a:miter lim="400000"/>
          </a:ln>
          <a:effectLst>
            <a:outerShdw blurRad="292100" dist="139700" dir="2700000" rotWithShape="0">
              <a:srgbClr val="333333">
                <a:alpha val="64999"/>
              </a:srgbClr>
            </a:outerShdw>
          </a:effectLst>
        </p:spPr>
      </p:pic>
      <p:sp>
        <p:nvSpPr>
          <p:cNvPr id="4" name="Rectangle 3">
            <a:extLst>
              <a:ext uri="{FF2B5EF4-FFF2-40B4-BE49-F238E27FC236}">
                <a16:creationId xmlns:a16="http://schemas.microsoft.com/office/drawing/2014/main" xmlns="" id="{3C3EFF47-FC26-4A56-8D1E-F2E19E82609A}"/>
              </a:ext>
            </a:extLst>
          </p:cNvPr>
          <p:cNvSpPr/>
          <p:nvPr/>
        </p:nvSpPr>
        <p:spPr>
          <a:xfrm>
            <a:off x="232882" y="166548"/>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pic>
        <p:nvPicPr>
          <p:cNvPr id="14" name="Picture 4"/>
          <p:cNvPicPr>
            <a:picLocks noChangeAspect="1" noChangeArrowheads="1"/>
          </p:cNvPicPr>
          <p:nvPr/>
        </p:nvPicPr>
        <p:blipFill>
          <a:blip r:embed="rId12"/>
          <a:srcRect/>
          <a:stretch>
            <a:fillRect/>
          </a:stretch>
        </p:blipFill>
        <p:spPr bwMode="auto">
          <a:xfrm>
            <a:off x="5315893" y="152400"/>
            <a:ext cx="3675707" cy="1066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lean-energy-03.jpg"/>
          <p:cNvPicPr>
            <a:picLocks noChangeAspect="1"/>
          </p:cNvPicPr>
          <p:nvPr/>
        </p:nvPicPr>
        <p:blipFill>
          <a:blip r:embed="rId2"/>
          <a:stretch>
            <a:fillRect/>
          </a:stretch>
        </p:blipFill>
        <p:spPr>
          <a:xfrm>
            <a:off x="2439717" y="4271781"/>
            <a:ext cx="4264566" cy="2543895"/>
          </a:xfrm>
          <a:prstGeom prst="rect">
            <a:avLst/>
          </a:prstGeom>
          <a:ln>
            <a:solidFill>
              <a:schemeClr val="bg1"/>
            </a:solidFill>
          </a:ln>
        </p:spPr>
      </p:pic>
      <p:sp>
        <p:nvSpPr>
          <p:cNvPr id="2" name="Rectangle 1">
            <a:extLst>
              <a:ext uri="{FF2B5EF4-FFF2-40B4-BE49-F238E27FC236}">
                <a16:creationId xmlns:a16="http://schemas.microsoft.com/office/drawing/2014/main" xmlns="" id="{3B39BC8C-89BC-451F-A3DB-3ADB4A59D62A}"/>
              </a:ext>
            </a:extLst>
          </p:cNvPr>
          <p:cNvSpPr/>
          <p:nvPr/>
        </p:nvSpPr>
        <p:spPr>
          <a:xfrm>
            <a:off x="533401" y="371475"/>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6" name="Rectangle 5">
            <a:extLst>
              <a:ext uri="{FF2B5EF4-FFF2-40B4-BE49-F238E27FC236}">
                <a16:creationId xmlns:a16="http://schemas.microsoft.com/office/drawing/2014/main" xmlns="" id="{48C5EF13-1520-440C-B63B-3AFC6E9839E4}"/>
              </a:ext>
            </a:extLst>
          </p:cNvPr>
          <p:cNvSpPr/>
          <p:nvPr/>
        </p:nvSpPr>
        <p:spPr>
          <a:xfrm>
            <a:off x="457200" y="1314271"/>
            <a:ext cx="8077200" cy="1200329"/>
          </a:xfrm>
          <a:prstGeom prst="rect">
            <a:avLst/>
          </a:prstGeom>
        </p:spPr>
        <p:txBody>
          <a:bodyPr wrap="square">
            <a:spAutoFit/>
          </a:bodyPr>
          <a:lstStyle/>
          <a:p>
            <a:pPr lvl="0" algn="ctr" hangingPunct="0">
              <a:defRPr b="1">
                <a:solidFill>
                  <a:srgbClr val="1C1511"/>
                </a:solidFill>
              </a:defRPr>
            </a:pPr>
            <a:r>
              <a:rPr lang="en-US" kern="0" dirty="0">
                <a:solidFill>
                  <a:srgbClr val="2401A3"/>
                </a:solidFill>
                <a:latin typeface="+mj-lt"/>
                <a:cs typeface="Calibri"/>
                <a:sym typeface="Calibri"/>
              </a:rPr>
              <a:t>For More Details Please contact</a:t>
            </a:r>
          </a:p>
          <a:p>
            <a:pPr lvl="0" algn="ctr" hangingPunct="0">
              <a:defRPr b="1">
                <a:solidFill>
                  <a:srgbClr val="1C1511"/>
                </a:solidFill>
              </a:defRPr>
            </a:pPr>
            <a:r>
              <a:rPr lang="en-US" kern="0" dirty="0">
                <a:solidFill>
                  <a:srgbClr val="2401A3"/>
                </a:solidFill>
                <a:latin typeface="+mj-lt"/>
                <a:cs typeface="Calibri"/>
                <a:sym typeface="Calibri"/>
              </a:rPr>
              <a:t>Padam Sharma</a:t>
            </a:r>
          </a:p>
          <a:p>
            <a:pPr lvl="0" algn="ctr" hangingPunct="0">
              <a:defRPr b="1">
                <a:solidFill>
                  <a:srgbClr val="1C1511"/>
                </a:solidFill>
              </a:defRPr>
            </a:pPr>
            <a:r>
              <a:rPr lang="en-US" kern="0" dirty="0">
                <a:solidFill>
                  <a:srgbClr val="2401A3"/>
                </a:solidFill>
                <a:latin typeface="+mj-lt"/>
                <a:cs typeface="Calibri"/>
                <a:sym typeface="Calibri"/>
              </a:rPr>
              <a:t>Mobile No. 9971299631</a:t>
            </a:r>
          </a:p>
          <a:p>
            <a:pPr lvl="0" algn="ctr" hangingPunct="0">
              <a:defRPr b="1">
                <a:solidFill>
                  <a:srgbClr val="1C1511"/>
                </a:solidFill>
              </a:defRPr>
            </a:pPr>
            <a:r>
              <a:rPr lang="en-US" kern="0" dirty="0">
                <a:solidFill>
                  <a:srgbClr val="2401A3"/>
                </a:solidFill>
                <a:latin typeface="+mj-lt"/>
                <a:cs typeface="Calibri"/>
                <a:sym typeface="Calibri"/>
              </a:rPr>
              <a:t>Email: sgm@nsenergygroups.com; monotech@nsenergygroups.com</a:t>
            </a:r>
          </a:p>
        </p:txBody>
      </p:sp>
      <p:sp>
        <p:nvSpPr>
          <p:cNvPr id="7" name="Rectangle 6">
            <a:extLst>
              <a:ext uri="{FF2B5EF4-FFF2-40B4-BE49-F238E27FC236}">
                <a16:creationId xmlns:a16="http://schemas.microsoft.com/office/drawing/2014/main" xmlns="" id="{B0F6ADEC-C86A-4FAA-AA59-42402BDB6AF9}"/>
              </a:ext>
            </a:extLst>
          </p:cNvPr>
          <p:cNvSpPr/>
          <p:nvPr/>
        </p:nvSpPr>
        <p:spPr>
          <a:xfrm>
            <a:off x="-27621" y="2495550"/>
            <a:ext cx="9144000" cy="1477328"/>
          </a:xfrm>
          <a:prstGeom prst="rect">
            <a:avLst/>
          </a:prstGeom>
        </p:spPr>
        <p:txBody>
          <a:bodyPr wrap="square">
            <a:spAutoFit/>
          </a:bodyPr>
          <a:lstStyle/>
          <a:p>
            <a:pPr algn="ctr">
              <a:defRPr b="1">
                <a:solidFill>
                  <a:srgbClr val="1C1511"/>
                </a:solidFill>
              </a:defRPr>
            </a:pPr>
            <a:r>
              <a:rPr lang="en-US" dirty="0">
                <a:solidFill>
                  <a:srgbClr val="063EF0"/>
                </a:solidFill>
                <a:latin typeface="Arial Black" panose="020B0A04020102020204" pitchFamily="34" charset="0"/>
              </a:rPr>
              <a:t>Corporate Address:  </a:t>
            </a:r>
          </a:p>
          <a:p>
            <a:pPr algn="ctr">
              <a:defRPr>
                <a:solidFill>
                  <a:srgbClr val="1C1511"/>
                </a:solidFill>
              </a:defRPr>
            </a:pPr>
            <a:r>
              <a:rPr lang="en-US" dirty="0">
                <a:solidFill>
                  <a:srgbClr val="063EF0"/>
                </a:solidFill>
                <a:latin typeface="+mj-lt"/>
              </a:rPr>
              <a:t>S-16,South Side, G.T. Road, Industrial Area, Ghaziabad, Uttar Pradesh -201009, INDIA</a:t>
            </a:r>
          </a:p>
          <a:p>
            <a:pPr algn="ctr">
              <a:defRPr b="1">
                <a:solidFill>
                  <a:srgbClr val="1C1511"/>
                </a:solidFill>
              </a:defRPr>
            </a:pPr>
            <a:r>
              <a:rPr lang="en-US" b="1" dirty="0">
                <a:solidFill>
                  <a:srgbClr val="063EF0"/>
                </a:solidFill>
                <a:latin typeface="+mj-lt"/>
              </a:rPr>
              <a:t>Tele: +(91)-8081918191,+91-120-4246515/4115321</a:t>
            </a:r>
            <a:br>
              <a:rPr lang="en-US" b="1" dirty="0">
                <a:solidFill>
                  <a:srgbClr val="063EF0"/>
                </a:solidFill>
                <a:latin typeface="+mj-lt"/>
              </a:rPr>
            </a:br>
            <a:r>
              <a:rPr lang="en-US" b="1" dirty="0">
                <a:solidFill>
                  <a:srgbClr val="063EF0"/>
                </a:solidFill>
                <a:latin typeface="+mj-lt"/>
              </a:rPr>
              <a:t>Mob: +91-9350040636, 09313429301</a:t>
            </a:r>
            <a:endParaRPr lang="en-US" u="sng" dirty="0">
              <a:solidFill>
                <a:srgbClr val="063EF0"/>
              </a:solidFill>
              <a:latin typeface="+mj-lt"/>
            </a:endParaRPr>
          </a:p>
          <a:p>
            <a:pPr algn="ctr">
              <a:defRPr b="1">
                <a:solidFill>
                  <a:srgbClr val="1C1511"/>
                </a:solidFill>
              </a:defRPr>
            </a:pPr>
            <a:r>
              <a:rPr lang="en-US" dirty="0">
                <a:solidFill>
                  <a:srgbClr val="063EF0"/>
                </a:solidFill>
                <a:latin typeface="+mj-lt"/>
              </a:rPr>
              <a:t>URL: </a:t>
            </a:r>
            <a:r>
              <a:rPr lang="en-US" u="sng" dirty="0">
                <a:solidFill>
                  <a:srgbClr val="063EF0"/>
                </a:solidFill>
                <a:latin typeface="+mj-lt"/>
              </a:rPr>
              <a:t>www.nsenergygroups.com</a:t>
            </a:r>
          </a:p>
        </p:txBody>
      </p:sp>
      <p:pic>
        <p:nvPicPr>
          <p:cNvPr id="9" name="Picture 8" descr="Picture 2">
            <a:extLst>
              <a:ext uri="{FF2B5EF4-FFF2-40B4-BE49-F238E27FC236}">
                <a16:creationId xmlns:a16="http://schemas.microsoft.com/office/drawing/2014/main" xmlns="" id="{A32FB1C1-DF49-4A15-9122-A751E1C193C1}"/>
              </a:ext>
            </a:extLst>
          </p:cNvPr>
          <p:cNvPicPr>
            <a:picLocks noChangeAspect="1"/>
          </p:cNvPicPr>
          <p:nvPr/>
        </p:nvPicPr>
        <p:blipFill>
          <a:blip r:embed="rId3"/>
          <a:stretch>
            <a:fillRect/>
          </a:stretch>
        </p:blipFill>
        <p:spPr>
          <a:xfrm>
            <a:off x="5791200" y="189810"/>
            <a:ext cx="3107944" cy="914673"/>
          </a:xfrm>
          <a:prstGeom prst="rect">
            <a:avLst/>
          </a:prstGeom>
          <a:ln/>
        </p:spPr>
        <p:style>
          <a:lnRef idx="0">
            <a:schemeClr val="dk1"/>
          </a:lnRef>
          <a:fillRef idx="3">
            <a:schemeClr val="dk1"/>
          </a:fillRef>
          <a:effectRef idx="3">
            <a:schemeClr val="dk1"/>
          </a:effectRef>
          <a:fontRef idx="minor">
            <a:schemeClr val="lt1"/>
          </a:fontRef>
        </p:style>
      </p:pic>
      <p:pic>
        <p:nvPicPr>
          <p:cNvPr id="8" name="Picture 4"/>
          <p:cNvPicPr>
            <a:picLocks noChangeAspect="1" noChangeArrowheads="1"/>
          </p:cNvPicPr>
          <p:nvPr/>
        </p:nvPicPr>
        <p:blipFill>
          <a:blip r:embed="rId4"/>
          <a:srcRect/>
          <a:stretch>
            <a:fillRect/>
          </a:stretch>
        </p:blipFill>
        <p:spPr bwMode="auto">
          <a:xfrm>
            <a:off x="5315893" y="152400"/>
            <a:ext cx="3675707" cy="1066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599" y="5105400"/>
            <a:ext cx="5980113" cy="1295400"/>
          </a:xfrm>
        </p:spPr>
        <p:txBody>
          <a:bodyPr>
            <a:normAutofit/>
          </a:bodyPr>
          <a:lstStyle/>
          <a:p>
            <a:r>
              <a:rPr lang="en-US" sz="1200" dirty="0"/>
              <a:t/>
            </a:r>
            <a:br>
              <a:rPr lang="en-US" sz="1200" dirty="0"/>
            </a:br>
            <a:endParaRPr lang="en-US" sz="1200" dirty="0"/>
          </a:p>
        </p:txBody>
      </p:sp>
      <p:sp>
        <p:nvSpPr>
          <p:cNvPr id="3" name="Text Placeholder 2"/>
          <p:cNvSpPr>
            <a:spLocks noGrp="1"/>
          </p:cNvSpPr>
          <p:nvPr>
            <p:ph type="body" idx="1"/>
          </p:nvPr>
        </p:nvSpPr>
        <p:spPr>
          <a:xfrm>
            <a:off x="4419600" y="3352800"/>
            <a:ext cx="4495800" cy="762000"/>
          </a:xfrm>
        </p:spPr>
        <p:txBody>
          <a:bodyPr>
            <a:normAutofit/>
          </a:bodyPr>
          <a:lstStyle/>
          <a:p>
            <a:r>
              <a:rPr lang="en-US" sz="3600" dirty="0">
                <a:solidFill>
                  <a:srgbClr val="2401A3"/>
                </a:solidFill>
                <a:latin typeface="Futura Hv" pitchFamily="34" charset="0"/>
              </a:rPr>
              <a:t>VISION</a:t>
            </a:r>
          </a:p>
        </p:txBody>
      </p:sp>
      <p:sp>
        <p:nvSpPr>
          <p:cNvPr id="6" name="Rectangle 5"/>
          <p:cNvSpPr/>
          <p:nvPr/>
        </p:nvSpPr>
        <p:spPr>
          <a:xfrm>
            <a:off x="4267200" y="3962400"/>
            <a:ext cx="4572000" cy="2031325"/>
          </a:xfrm>
          <a:prstGeom prst="rect">
            <a:avLst/>
          </a:prstGeom>
        </p:spPr>
        <p:txBody>
          <a:bodyPr wrap="square">
            <a:spAutoFit/>
          </a:bodyPr>
          <a:lstStyle/>
          <a:p>
            <a:r>
              <a:rPr lang="en-US" dirty="0">
                <a:solidFill>
                  <a:srgbClr val="2401A3"/>
                </a:solidFill>
                <a:latin typeface="Arial" pitchFamily="34" charset="0"/>
                <a:cs typeface="Arial" pitchFamily="34" charset="0"/>
              </a:rPr>
              <a:t>To BE  the worlds leading supplier of services and solutions to realize complete wind  park projects in the  safest and most economical way possible by using technically sophisticated, first class equipment and  highly skilled and dedicated work force.</a:t>
            </a:r>
          </a:p>
        </p:txBody>
      </p:sp>
      <p:pic>
        <p:nvPicPr>
          <p:cNvPr id="10" name="Picture 4" descr="CC9800 Hamburg_ 1"/>
          <p:cNvPicPr>
            <a:picLocks noChangeAspect="1" noChangeArrowheads="1"/>
          </p:cNvPicPr>
          <p:nvPr/>
        </p:nvPicPr>
        <p:blipFill>
          <a:blip r:embed="rId2" cstate="print"/>
          <a:srcRect/>
          <a:stretch>
            <a:fillRect/>
          </a:stretch>
        </p:blipFill>
        <p:spPr bwMode="auto">
          <a:xfrm>
            <a:off x="649288" y="1566666"/>
            <a:ext cx="3124200" cy="5096268"/>
          </a:xfrm>
          <a:prstGeom prst="rect">
            <a:avLst/>
          </a:prstGeom>
          <a:noFill/>
          <a:ln w="9525">
            <a:solidFill>
              <a:schemeClr val="bg1"/>
            </a:solidFill>
            <a:miter lim="800000"/>
            <a:headEnd/>
            <a:tailEnd/>
          </a:ln>
        </p:spPr>
      </p:pic>
      <p:pic>
        <p:nvPicPr>
          <p:cNvPr id="9" name="Picture 2" descr="Picture 2">
            <a:extLst>
              <a:ext uri="{FF2B5EF4-FFF2-40B4-BE49-F238E27FC236}">
                <a16:creationId xmlns:a16="http://schemas.microsoft.com/office/drawing/2014/main" xmlns="" id="{45EE5FE8-4750-45B9-94B7-78CBCDF206BF}"/>
              </a:ext>
            </a:extLst>
          </p:cNvPr>
          <p:cNvPicPr>
            <a:picLocks noChangeAspect="1"/>
          </p:cNvPicPr>
          <p:nvPr/>
        </p:nvPicPr>
        <p:blipFill>
          <a:blip r:embed="rId3"/>
          <a:stretch>
            <a:fillRect/>
          </a:stretch>
        </p:blipFill>
        <p:spPr>
          <a:xfrm>
            <a:off x="5495130" y="285750"/>
            <a:ext cx="3301206" cy="971550"/>
          </a:xfrm>
          <a:prstGeom prst="rect">
            <a:avLst/>
          </a:prstGeom>
          <a:ln w="12700">
            <a:miter lim="400000"/>
          </a:ln>
          <a:effectLst>
            <a:outerShdw blurRad="292100" dist="139700" dir="2700000" rotWithShape="0">
              <a:srgbClr val="333333">
                <a:alpha val="64999"/>
              </a:srgbClr>
            </a:outerShdw>
          </a:effectLst>
        </p:spPr>
      </p:pic>
      <p:sp>
        <p:nvSpPr>
          <p:cNvPr id="4" name="Rectangle 3">
            <a:extLst>
              <a:ext uri="{FF2B5EF4-FFF2-40B4-BE49-F238E27FC236}">
                <a16:creationId xmlns:a16="http://schemas.microsoft.com/office/drawing/2014/main" xmlns="" id="{D4EC47B0-3903-450E-BFCF-409C8CD42C80}"/>
              </a:ext>
            </a:extLst>
          </p:cNvPr>
          <p:cNvSpPr/>
          <p:nvPr/>
        </p:nvSpPr>
        <p:spPr>
          <a:xfrm>
            <a:off x="446404" y="304800"/>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pic>
        <p:nvPicPr>
          <p:cNvPr id="11" name="Picture 4"/>
          <p:cNvPicPr>
            <a:picLocks noChangeAspect="1" noChangeArrowheads="1"/>
          </p:cNvPicPr>
          <p:nvPr/>
        </p:nvPicPr>
        <p:blipFill>
          <a:blip r:embed="rId4"/>
          <a:srcRect/>
          <a:stretch>
            <a:fillRect/>
          </a:stretch>
        </p:blipFill>
        <p:spPr bwMode="auto">
          <a:xfrm>
            <a:off x="5315893" y="228600"/>
            <a:ext cx="3675707" cy="1066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2057400"/>
            <a:ext cx="7772400" cy="1362456"/>
          </a:xfrm>
        </p:spPr>
        <p:txBody>
          <a:bodyPr/>
          <a:lstStyle/>
          <a:p>
            <a:r>
              <a:rPr dirty="0"/>
              <a:t/>
            </a:r>
            <a:br>
              <a:rPr dirty="0"/>
            </a:br>
            <a:endParaRPr lang="en-US" dirty="0"/>
          </a:p>
        </p:txBody>
      </p:sp>
      <p:sp>
        <p:nvSpPr>
          <p:cNvPr id="3" name="Text Placeholder 2"/>
          <p:cNvSpPr>
            <a:spLocks noGrp="1"/>
          </p:cNvSpPr>
          <p:nvPr>
            <p:ph type="body" idx="1"/>
          </p:nvPr>
        </p:nvSpPr>
        <p:spPr>
          <a:xfrm>
            <a:off x="152401" y="2022419"/>
            <a:ext cx="8686799" cy="3148108"/>
          </a:xfrm>
        </p:spPr>
        <p:txBody>
          <a:bodyPr>
            <a:normAutofit fontScale="25000" lnSpcReduction="20000"/>
          </a:bodyPr>
          <a:lstStyle/>
          <a:p>
            <a:pPr algn="just">
              <a:defRPr sz="2800">
                <a:solidFill>
                  <a:srgbClr val="1C1511"/>
                </a:solidFill>
              </a:defRPr>
            </a:pPr>
            <a:r>
              <a:rPr lang="en-US" sz="6400" dirty="0">
                <a:latin typeface="+mj-lt"/>
              </a:rPr>
              <a:t>The Monotech Engineers (P) Ltd. started in 2007, Corporate Address: A7/111 South Side GT Road Industrial Area, Ghaziabad-201009</a:t>
            </a:r>
            <a:r>
              <a:rPr lang="en-US" sz="6400" b="1" dirty="0">
                <a:latin typeface="+mj-lt"/>
              </a:rPr>
              <a:t>. </a:t>
            </a:r>
            <a:r>
              <a:rPr lang="en-US" sz="6400" dirty="0">
                <a:latin typeface="+mj-lt"/>
              </a:rPr>
              <a:t>It an integral part of  “</a:t>
            </a:r>
            <a:r>
              <a:rPr lang="en-US" sz="6400" b="1" dirty="0">
                <a:latin typeface="+mj-lt"/>
              </a:rPr>
              <a:t>The NS Energy Group</a:t>
            </a:r>
            <a:r>
              <a:rPr lang="en-US" sz="6400" dirty="0">
                <a:latin typeface="+mj-lt"/>
              </a:rPr>
              <a:t>” which is a Conglomerate of upcoming professionally managed companies engaged in Design, Manufacture, EPC and O&amp;M  and PMC of  Wind Park, Biomass Power Plants (Up-to 10 MW), PEB Buildings, EOT Cranes,  EPC and  turn key solutions of Biomass based power plants, Refurbishment and Overhauling of Steam and Gas Turbine since last two decades. </a:t>
            </a:r>
          </a:p>
          <a:p>
            <a:pPr>
              <a:defRPr sz="2800">
                <a:solidFill>
                  <a:srgbClr val="1C1511"/>
                </a:solidFill>
              </a:defRPr>
            </a:pPr>
            <a:endParaRPr lang="en-US" sz="6400" dirty="0">
              <a:latin typeface="+mj-lt"/>
            </a:endParaRPr>
          </a:p>
          <a:p>
            <a:pPr>
              <a:defRPr sz="2800">
                <a:solidFill>
                  <a:srgbClr val="1C1511"/>
                </a:solidFill>
              </a:defRPr>
            </a:pPr>
            <a:r>
              <a:rPr lang="en-US" sz="6400" b="1" i="1" dirty="0">
                <a:latin typeface="+mj-lt"/>
              </a:rPr>
              <a:t>The N S Energy Group Comprises of:-</a:t>
            </a:r>
            <a:br>
              <a:rPr lang="en-US" sz="6400" b="1" i="1" dirty="0">
                <a:latin typeface="+mj-lt"/>
              </a:rPr>
            </a:br>
            <a:r>
              <a:rPr lang="en-US" sz="6400" dirty="0">
                <a:latin typeface="+mj-lt"/>
              </a:rPr>
              <a:t/>
            </a:r>
            <a:br>
              <a:rPr lang="en-US" sz="6400" dirty="0">
                <a:latin typeface="+mj-lt"/>
              </a:rPr>
            </a:br>
            <a:r>
              <a:rPr lang="en-US" sz="6400" dirty="0">
                <a:solidFill>
                  <a:schemeClr val="bg1"/>
                </a:solidFill>
                <a:latin typeface="+mj-lt"/>
              </a:rPr>
              <a:t>1. N S Thermal Energy (P) Ltd.     		</a:t>
            </a:r>
            <a:r>
              <a:rPr lang="en-US" sz="6400" u="sng" dirty="0">
                <a:solidFill>
                  <a:schemeClr val="bg1"/>
                </a:solidFill>
                <a:uFill>
                  <a:solidFill>
                    <a:schemeClr val="accent4"/>
                  </a:solidFill>
                </a:uFill>
                <a:latin typeface="+mj-lt"/>
                <a:hlinkClick r:id="rId2">
                  <a:extLst>
                    <a:ext uri="{A12FA001-AC4F-418D-AE19-62706E023703}">
                      <ahyp:hlinkClr xmlns:ahyp="http://schemas.microsoft.com/office/drawing/2018/hyperlinkcolor" xmlns="" val="tx"/>
                    </a:ext>
                  </a:extLst>
                </a:hlinkClick>
              </a:rPr>
              <a:t>www.nsthermalenergy.com</a:t>
            </a:r>
            <a:r>
              <a:rPr lang="en-US" sz="6400" dirty="0">
                <a:solidFill>
                  <a:schemeClr val="bg1"/>
                </a:solidFill>
                <a:latin typeface="+mj-lt"/>
              </a:rPr>
              <a:t/>
            </a:r>
            <a:br>
              <a:rPr lang="en-US" sz="6400" dirty="0">
                <a:solidFill>
                  <a:schemeClr val="bg1"/>
                </a:solidFill>
                <a:latin typeface="+mj-lt"/>
              </a:rPr>
            </a:br>
            <a:r>
              <a:rPr lang="en-US" sz="6400" dirty="0">
                <a:solidFill>
                  <a:schemeClr val="bg1"/>
                </a:solidFill>
                <a:latin typeface="+mj-lt"/>
              </a:rPr>
              <a:t>2. N S </a:t>
            </a:r>
            <a:r>
              <a:rPr lang="en-US" sz="6400" dirty="0" err="1">
                <a:solidFill>
                  <a:schemeClr val="bg1"/>
                </a:solidFill>
                <a:latin typeface="+mj-lt"/>
              </a:rPr>
              <a:t>Terbo</a:t>
            </a:r>
            <a:r>
              <a:rPr lang="en-US" sz="6400" dirty="0">
                <a:solidFill>
                  <a:schemeClr val="bg1"/>
                </a:solidFill>
                <a:latin typeface="+mj-lt"/>
              </a:rPr>
              <a:t> (P) Ltd.			</a:t>
            </a:r>
            <a:r>
              <a:rPr lang="en-US" sz="6400" u="sng" dirty="0">
                <a:solidFill>
                  <a:schemeClr val="bg1"/>
                </a:solidFill>
                <a:uFill>
                  <a:solidFill>
                    <a:schemeClr val="accent4"/>
                  </a:solidFill>
                </a:uFill>
                <a:latin typeface="+mj-lt"/>
                <a:hlinkClick r:id="rId3">
                  <a:extLst>
                    <a:ext uri="{A12FA001-AC4F-418D-AE19-62706E023703}">
                      <ahyp:hlinkClr xmlns:ahyp="http://schemas.microsoft.com/office/drawing/2018/hyperlinkcolor" xmlns="" val="tx"/>
                    </a:ext>
                  </a:extLst>
                </a:hlinkClick>
              </a:rPr>
              <a:t>www.nsterbo.com</a:t>
            </a:r>
            <a:r>
              <a:rPr lang="en-US" sz="6400" dirty="0">
                <a:solidFill>
                  <a:schemeClr val="bg1"/>
                </a:solidFill>
                <a:latin typeface="+mj-lt"/>
              </a:rPr>
              <a:t/>
            </a:r>
            <a:br>
              <a:rPr lang="en-US" sz="6400" dirty="0">
                <a:solidFill>
                  <a:schemeClr val="bg1"/>
                </a:solidFill>
                <a:latin typeface="+mj-lt"/>
              </a:rPr>
            </a:br>
            <a:r>
              <a:rPr lang="en-US" sz="6400" dirty="0">
                <a:solidFill>
                  <a:schemeClr val="bg1"/>
                </a:solidFill>
                <a:latin typeface="+mj-lt"/>
              </a:rPr>
              <a:t>3. Monotech Engineers (P) Ltd. 		</a:t>
            </a:r>
            <a:r>
              <a:rPr lang="en-US" sz="6400" u="sng" dirty="0">
                <a:solidFill>
                  <a:schemeClr val="bg1"/>
                </a:solidFill>
                <a:uFill>
                  <a:solidFill>
                    <a:schemeClr val="accent4"/>
                  </a:solidFill>
                </a:uFill>
                <a:latin typeface="+mj-lt"/>
                <a:hlinkClick r:id="rId4">
                  <a:extLst>
                    <a:ext uri="{A12FA001-AC4F-418D-AE19-62706E023703}">
                      <ahyp:hlinkClr xmlns:ahyp="http://schemas.microsoft.com/office/drawing/2018/hyperlinkcolor" xmlns="" val="tx"/>
                    </a:ext>
                  </a:extLst>
                </a:hlinkClick>
              </a:rPr>
              <a:t>www.monotech-engineers.com</a:t>
            </a:r>
            <a:r>
              <a:rPr lang="en-US" sz="6400" dirty="0">
                <a:solidFill>
                  <a:schemeClr val="bg1"/>
                </a:solidFill>
                <a:latin typeface="+mj-lt"/>
              </a:rPr>
              <a:t>	</a:t>
            </a:r>
          </a:p>
          <a:p>
            <a:pPr>
              <a:defRPr sz="2400">
                <a:solidFill>
                  <a:srgbClr val="1C1511"/>
                </a:solidFill>
              </a:defRPr>
            </a:pPr>
            <a:r>
              <a:rPr lang="en-US" sz="6400" dirty="0">
                <a:solidFill>
                  <a:schemeClr val="bg1"/>
                </a:solidFill>
                <a:latin typeface="+mj-lt"/>
              </a:rPr>
              <a:t>4. Mithila Dying and Chemical (P) Ltd.	</a:t>
            </a:r>
            <a:r>
              <a:rPr lang="en-US" sz="6400" u="sng" dirty="0">
                <a:solidFill>
                  <a:schemeClr val="bg1"/>
                </a:solidFill>
                <a:uFill>
                  <a:solidFill>
                    <a:schemeClr val="accent4"/>
                  </a:solidFill>
                </a:uFill>
                <a:latin typeface="+mj-lt"/>
                <a:hlinkClick r:id="rId5">
                  <a:extLst>
                    <a:ext uri="{A12FA001-AC4F-418D-AE19-62706E023703}">
                      <ahyp:hlinkClr xmlns:ahyp="http://schemas.microsoft.com/office/drawing/2018/hyperlinkcolor" xmlns="" val="tx"/>
                    </a:ext>
                  </a:extLst>
                </a:hlinkClick>
              </a:rPr>
              <a:t>www.mdc-pl.com</a:t>
            </a:r>
          </a:p>
          <a:p>
            <a:pPr>
              <a:defRPr sz="2400">
                <a:solidFill>
                  <a:srgbClr val="1C1511"/>
                </a:solidFill>
              </a:defRPr>
            </a:pPr>
            <a:r>
              <a:rPr lang="en-US" sz="6400" dirty="0">
                <a:solidFill>
                  <a:schemeClr val="bg1"/>
                </a:solidFill>
                <a:latin typeface="+mj-lt"/>
              </a:rPr>
              <a:t>5. Neeraj Gupta &amp; Sons (P) Ltd		</a:t>
            </a:r>
            <a:r>
              <a:rPr lang="en-US" sz="6400" u="sng" dirty="0">
                <a:solidFill>
                  <a:schemeClr val="bg1"/>
                </a:solidFill>
                <a:uFill>
                  <a:solidFill>
                    <a:schemeClr val="accent4"/>
                  </a:solidFill>
                </a:uFill>
                <a:latin typeface="+mj-lt"/>
                <a:hlinkClick r:id="rId6">
                  <a:extLst>
                    <a:ext uri="{A12FA001-AC4F-418D-AE19-62706E023703}">
                      <ahyp:hlinkClr xmlns:ahyp="http://schemas.microsoft.com/office/drawing/2018/hyperlinkcolor" xmlns="" val="tx"/>
                    </a:ext>
                  </a:extLst>
                </a:hlinkClick>
              </a:rPr>
              <a:t>www.ng-sons.com</a:t>
            </a:r>
          </a:p>
          <a:p>
            <a:pPr>
              <a:buFont typeface="Arial" pitchFamily="34" charset="0"/>
              <a:buChar char="•"/>
            </a:pPr>
            <a:endParaRPr lang="en-US" sz="6400" dirty="0">
              <a:solidFill>
                <a:schemeClr val="bg1"/>
              </a:solidFill>
              <a:latin typeface="+mj-lt"/>
            </a:endParaRPr>
          </a:p>
          <a:p>
            <a:r>
              <a:rPr lang="en-US" sz="6400" b="1" dirty="0">
                <a:solidFill>
                  <a:srgbClr val="002060"/>
                </a:solidFill>
                <a:latin typeface="+mj-lt"/>
              </a:rPr>
              <a:t> 2006 – Diversified in PEB Industry.</a:t>
            </a:r>
          </a:p>
          <a:p>
            <a:endParaRPr lang="en-US" sz="3600" dirty="0">
              <a:solidFill>
                <a:srgbClr val="2401A3"/>
              </a:solidFill>
              <a:latin typeface="Futura Hv" pitchFamily="34" charset="0"/>
            </a:endParaRPr>
          </a:p>
        </p:txBody>
      </p:sp>
      <p:sp>
        <p:nvSpPr>
          <p:cNvPr id="2" name="Rectangle 1">
            <a:extLst>
              <a:ext uri="{FF2B5EF4-FFF2-40B4-BE49-F238E27FC236}">
                <a16:creationId xmlns:a16="http://schemas.microsoft.com/office/drawing/2014/main" xmlns="" id="{77038136-DC7B-4A97-B890-C2B5EE264495}"/>
              </a:ext>
            </a:extLst>
          </p:cNvPr>
          <p:cNvSpPr/>
          <p:nvPr/>
        </p:nvSpPr>
        <p:spPr>
          <a:xfrm>
            <a:off x="3168852" y="1561814"/>
            <a:ext cx="2326278" cy="369332"/>
          </a:xfrm>
          <a:prstGeom prst="rect">
            <a:avLst/>
          </a:prstGeom>
        </p:spPr>
        <p:txBody>
          <a:bodyPr wrap="none">
            <a:spAutoFit/>
          </a:bodyPr>
          <a:lstStyle/>
          <a:p>
            <a:r>
              <a:rPr lang="en-US" b="1" dirty="0">
                <a:solidFill>
                  <a:schemeClr val="bg1"/>
                </a:solidFill>
                <a:latin typeface="Futura Md BT" pitchFamily="34" charset="0"/>
              </a:rPr>
              <a:t>Group Introduction</a:t>
            </a:r>
            <a:endParaRPr lang="en-IN" b="1" dirty="0"/>
          </a:p>
        </p:txBody>
      </p:sp>
      <p:pic>
        <p:nvPicPr>
          <p:cNvPr id="10" name="Picture 2" descr="Picture 2">
            <a:extLst>
              <a:ext uri="{FF2B5EF4-FFF2-40B4-BE49-F238E27FC236}">
                <a16:creationId xmlns:a16="http://schemas.microsoft.com/office/drawing/2014/main" xmlns="" id="{029D6721-24C5-42F8-A1C4-91FD2E7538B9}"/>
              </a:ext>
            </a:extLst>
          </p:cNvPr>
          <p:cNvPicPr>
            <a:picLocks noChangeAspect="1"/>
          </p:cNvPicPr>
          <p:nvPr/>
        </p:nvPicPr>
        <p:blipFill>
          <a:blip r:embed="rId7"/>
          <a:stretch>
            <a:fillRect/>
          </a:stretch>
        </p:blipFill>
        <p:spPr>
          <a:xfrm>
            <a:off x="5495130" y="266700"/>
            <a:ext cx="3301206" cy="971550"/>
          </a:xfrm>
          <a:prstGeom prst="rect">
            <a:avLst/>
          </a:prstGeom>
          <a:ln w="12700">
            <a:miter lim="400000"/>
          </a:ln>
          <a:effectLst>
            <a:outerShdw blurRad="292100" dist="139700" dir="2700000" rotWithShape="0">
              <a:srgbClr val="333333">
                <a:alpha val="64999"/>
              </a:srgbClr>
            </a:outerShdw>
          </a:effectLst>
        </p:spPr>
      </p:pic>
      <p:sp>
        <p:nvSpPr>
          <p:cNvPr id="11" name="Rectangle 10">
            <a:extLst>
              <a:ext uri="{FF2B5EF4-FFF2-40B4-BE49-F238E27FC236}">
                <a16:creationId xmlns:a16="http://schemas.microsoft.com/office/drawing/2014/main" xmlns="" id="{70397021-F012-440F-9453-34E5C53F6982}"/>
              </a:ext>
            </a:extLst>
          </p:cNvPr>
          <p:cNvSpPr/>
          <p:nvPr/>
        </p:nvSpPr>
        <p:spPr>
          <a:xfrm>
            <a:off x="152400" y="238780"/>
            <a:ext cx="3119765" cy="523220"/>
          </a:xfrm>
          <a:prstGeom prst="rect">
            <a:avLst/>
          </a:prstGeom>
        </p:spPr>
        <p:txBody>
          <a:bodyPr wrap="none">
            <a:spAutoFit/>
          </a:bodyPr>
          <a:lstStyle/>
          <a:p>
            <a:r>
              <a:rPr lang="en-US" sz="2800" dirty="0">
                <a:solidFill>
                  <a:srgbClr val="2401A3"/>
                </a:solidFill>
                <a:latin typeface="Arial Black" pitchFamily="34" charset="0"/>
              </a:rPr>
              <a:t>AMIGO </a:t>
            </a:r>
            <a:r>
              <a:rPr lang="en-US" sz="2800" dirty="0">
                <a:solidFill>
                  <a:srgbClr val="2401A3"/>
                </a:solidFill>
                <a:latin typeface="Arial Narrow" panose="020B0606020202030204" pitchFamily="34" charset="0"/>
              </a:rPr>
              <a:t>CONNECT</a:t>
            </a:r>
          </a:p>
        </p:txBody>
      </p:sp>
      <p:pic>
        <p:nvPicPr>
          <p:cNvPr id="12" name="Picture 4" descr="DSC_0145">
            <a:extLst>
              <a:ext uri="{FF2B5EF4-FFF2-40B4-BE49-F238E27FC236}">
                <a16:creationId xmlns:a16="http://schemas.microsoft.com/office/drawing/2014/main" xmlns="" id="{9C953154-5372-411E-A4DA-4D5FB1E593CF}"/>
              </a:ext>
            </a:extLst>
          </p:cNvPr>
          <p:cNvPicPr>
            <a:picLocks noChangeAspect="1" noChangeArrowheads="1"/>
          </p:cNvPicPr>
          <p:nvPr/>
        </p:nvPicPr>
        <p:blipFill>
          <a:blip r:embed="rId8" cstate="print"/>
          <a:srcRect/>
          <a:stretch>
            <a:fillRect/>
          </a:stretch>
        </p:blipFill>
        <p:spPr bwMode="auto">
          <a:xfrm>
            <a:off x="7239000" y="3993275"/>
            <a:ext cx="1557336" cy="2578976"/>
          </a:xfrm>
          <a:prstGeom prst="rect">
            <a:avLst/>
          </a:prstGeom>
          <a:noFill/>
          <a:ln w="9525">
            <a:solidFill>
              <a:schemeClr val="bg1"/>
            </a:solidFill>
            <a:miter lim="800000"/>
            <a:headEnd/>
            <a:tailEnd/>
          </a:ln>
        </p:spPr>
      </p:pic>
      <p:pic>
        <p:nvPicPr>
          <p:cNvPr id="8" name="Picture 4"/>
          <p:cNvPicPr>
            <a:picLocks noChangeAspect="1" noChangeArrowheads="1"/>
          </p:cNvPicPr>
          <p:nvPr/>
        </p:nvPicPr>
        <p:blipFill>
          <a:blip r:embed="rId9"/>
          <a:srcRect/>
          <a:stretch>
            <a:fillRect/>
          </a:stretch>
        </p:blipFill>
        <p:spPr bwMode="auto">
          <a:xfrm>
            <a:off x="5315893" y="228600"/>
            <a:ext cx="3675707" cy="1066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5181600" y="2209800"/>
            <a:ext cx="2057400" cy="752856"/>
          </a:xfrm>
        </p:spPr>
        <p:txBody>
          <a:bodyPr/>
          <a:lstStyle/>
          <a:p>
            <a:r>
              <a:rPr/>
              <a:t/>
            </a:r>
            <a:br>
              <a:rPr/>
            </a:br>
            <a:endParaRPr lang="en-US" dirty="0"/>
          </a:p>
        </p:txBody>
      </p:sp>
      <p:sp>
        <p:nvSpPr>
          <p:cNvPr id="3" name="Text Placeholder 2"/>
          <p:cNvSpPr>
            <a:spLocks noGrp="1"/>
          </p:cNvSpPr>
          <p:nvPr>
            <p:ph type="body" idx="1"/>
          </p:nvPr>
        </p:nvSpPr>
        <p:spPr>
          <a:xfrm>
            <a:off x="2247900" y="2133600"/>
            <a:ext cx="4800600" cy="609600"/>
          </a:xfrm>
        </p:spPr>
        <p:txBody>
          <a:bodyPr>
            <a:normAutofit fontScale="85000" lnSpcReduction="10000"/>
          </a:bodyPr>
          <a:lstStyle/>
          <a:p>
            <a:r>
              <a:rPr lang="en-US" sz="3600" b="1" dirty="0">
                <a:solidFill>
                  <a:srgbClr val="2401A3"/>
                </a:solidFill>
                <a:latin typeface="Futura Hv" pitchFamily="34" charset="0"/>
              </a:rPr>
              <a:t>CUSTOMERS BENEFITS</a:t>
            </a:r>
          </a:p>
        </p:txBody>
      </p:sp>
      <p:sp>
        <p:nvSpPr>
          <p:cNvPr id="7" name="Rectangle 6"/>
          <p:cNvSpPr/>
          <p:nvPr/>
        </p:nvSpPr>
        <p:spPr>
          <a:xfrm>
            <a:off x="152400" y="2962656"/>
            <a:ext cx="8991600" cy="3416320"/>
          </a:xfrm>
          <a:prstGeom prst="rect">
            <a:avLst/>
          </a:prstGeom>
        </p:spPr>
        <p:txBody>
          <a:bodyPr wrap="square">
            <a:spAutoFit/>
          </a:bodyPr>
          <a:lstStyle/>
          <a:p>
            <a:pPr lvl="1"/>
            <a:r>
              <a:rPr lang="en-US" dirty="0">
                <a:solidFill>
                  <a:schemeClr val="bg1"/>
                </a:solidFill>
                <a:latin typeface="Arial" pitchFamily="34" charset="0"/>
                <a:cs typeface="Arial" pitchFamily="34" charset="0"/>
              </a:rPr>
              <a:t>Single point of contact for all required services.</a:t>
            </a:r>
          </a:p>
          <a:p>
            <a:pPr lvl="1"/>
            <a:r>
              <a:rPr lang="en-US" dirty="0">
                <a:solidFill>
                  <a:schemeClr val="bg1"/>
                </a:solidFill>
                <a:latin typeface="Arial" pitchFamily="34" charset="0"/>
                <a:cs typeface="Arial" pitchFamily="34" charset="0"/>
              </a:rPr>
              <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Extensive knowledge of the wind turbine erection  and rich  experience.</a:t>
            </a:r>
          </a:p>
          <a:p>
            <a:pPr lvl="1"/>
            <a:r>
              <a:rPr lang="en-US" dirty="0">
                <a:solidFill>
                  <a:schemeClr val="bg1"/>
                </a:solidFill>
                <a:latin typeface="Arial" pitchFamily="34" charset="0"/>
                <a:cs typeface="Arial" pitchFamily="34" charset="0"/>
              </a:rPr>
              <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Highest safety level on-site.</a:t>
            </a:r>
          </a:p>
          <a:p>
            <a:pPr lvl="1"/>
            <a:r>
              <a:rPr lang="en-US" dirty="0">
                <a:solidFill>
                  <a:schemeClr val="bg1"/>
                </a:solidFill>
                <a:latin typeface="Arial" pitchFamily="34" charset="0"/>
                <a:cs typeface="Arial" pitchFamily="34" charset="0"/>
              </a:rPr>
              <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We are an Indian registered company to facilitate work in India with engineering back-up from our JV specialized in WTG EPC and Turnkey Erection.</a:t>
            </a:r>
          </a:p>
          <a:p>
            <a:pPr lvl="1"/>
            <a:r>
              <a:rPr lang="en-US" dirty="0">
                <a:solidFill>
                  <a:schemeClr val="bg1"/>
                </a:solidFill>
                <a:latin typeface="Arial" pitchFamily="34" charset="0"/>
                <a:cs typeface="Arial" pitchFamily="34" charset="0"/>
              </a:rPr>
              <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Adequate Nos. of hyd. axles/ strand jacks/tower mast  and sliding gantry.</a:t>
            </a:r>
          </a:p>
          <a:p>
            <a:pPr lvl="1"/>
            <a:r>
              <a:rPr lang="en-US" dirty="0">
                <a:solidFill>
                  <a:schemeClr val="bg1"/>
                </a:solidFill>
                <a:latin typeface="Arial" pitchFamily="34" charset="0"/>
                <a:cs typeface="Arial" pitchFamily="34" charset="0"/>
              </a:rPr>
              <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Specialized and trained man power</a:t>
            </a:r>
          </a:p>
        </p:txBody>
      </p:sp>
      <p:sp>
        <p:nvSpPr>
          <p:cNvPr id="2" name="Rectangle 1">
            <a:extLst>
              <a:ext uri="{FF2B5EF4-FFF2-40B4-BE49-F238E27FC236}">
                <a16:creationId xmlns:a16="http://schemas.microsoft.com/office/drawing/2014/main" xmlns="" id="{0BB39E2F-76BF-4F61-8453-F78A7459A42F}"/>
              </a:ext>
            </a:extLst>
          </p:cNvPr>
          <p:cNvSpPr/>
          <p:nvPr/>
        </p:nvSpPr>
        <p:spPr>
          <a:xfrm>
            <a:off x="347664" y="266700"/>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pic>
        <p:nvPicPr>
          <p:cNvPr id="11" name="Picture 2" descr="Picture 2">
            <a:extLst>
              <a:ext uri="{FF2B5EF4-FFF2-40B4-BE49-F238E27FC236}">
                <a16:creationId xmlns:a16="http://schemas.microsoft.com/office/drawing/2014/main" xmlns="" id="{DC4A7370-8FC3-4A5C-ADAB-A022D3F8019F}"/>
              </a:ext>
            </a:extLst>
          </p:cNvPr>
          <p:cNvPicPr>
            <a:picLocks noChangeAspect="1"/>
          </p:cNvPicPr>
          <p:nvPr/>
        </p:nvPicPr>
        <p:blipFill>
          <a:blip r:embed="rId2"/>
          <a:stretch>
            <a:fillRect/>
          </a:stretch>
        </p:blipFill>
        <p:spPr>
          <a:xfrm>
            <a:off x="5495130" y="247650"/>
            <a:ext cx="3301206" cy="971550"/>
          </a:xfrm>
          <a:prstGeom prst="rect">
            <a:avLst/>
          </a:prstGeom>
          <a:ln w="12700">
            <a:miter lim="400000"/>
          </a:ln>
          <a:effectLst>
            <a:outerShdw blurRad="292100" dist="139700" dir="2700000" rotWithShape="0">
              <a:srgbClr val="333333">
                <a:alpha val="64999"/>
              </a:srgbClr>
            </a:outerShdw>
          </a:effectLst>
        </p:spPr>
      </p:pic>
      <p:pic>
        <p:nvPicPr>
          <p:cNvPr id="8" name="Picture 4"/>
          <p:cNvPicPr>
            <a:picLocks noChangeAspect="1" noChangeArrowheads="1"/>
          </p:cNvPicPr>
          <p:nvPr/>
        </p:nvPicPr>
        <p:blipFill>
          <a:blip r:embed="rId3"/>
          <a:srcRect/>
          <a:stretch>
            <a:fillRect/>
          </a:stretch>
        </p:blipFill>
        <p:spPr bwMode="auto">
          <a:xfrm>
            <a:off x="5315893" y="228600"/>
            <a:ext cx="3675707" cy="1066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0"/>
            <a:ext cx="5638800" cy="2819400"/>
          </a:xfrm>
        </p:spPr>
        <p:txBody>
          <a:bodyPr>
            <a:noAutofit/>
          </a:bodyPr>
          <a:lstStyle/>
          <a:p>
            <a: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t/>
            </a:r>
            <a:br>
              <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rPr>
            </a:br>
            <a:endParaRPr lang="en-US" sz="1800" dirty="0">
              <a:solidFill>
                <a:schemeClr val="tx1"/>
              </a:solidFill>
              <a:effectLst>
                <a:outerShdw blurRad="38100" dist="38100" dir="2700000" algn="tl" rotWithShape="0">
                  <a:srgbClr val="000000">
                    <a:alpha val="43137"/>
                  </a:srgbClr>
                </a:outerShdw>
              </a:effectLst>
              <a:latin typeface="Arial" pitchFamily="34" charset="0"/>
              <a:cs typeface="Arial" pitchFamily="34" charset="0"/>
            </a:endParaRPr>
          </a:p>
        </p:txBody>
      </p:sp>
      <p:sp>
        <p:nvSpPr>
          <p:cNvPr id="3" name="Text Placeholder 2"/>
          <p:cNvSpPr>
            <a:spLocks noGrp="1"/>
          </p:cNvSpPr>
          <p:nvPr>
            <p:ph type="body" idx="1"/>
          </p:nvPr>
        </p:nvSpPr>
        <p:spPr>
          <a:xfrm>
            <a:off x="381000" y="2060934"/>
            <a:ext cx="8763000" cy="762000"/>
          </a:xfrm>
        </p:spPr>
        <p:txBody>
          <a:bodyPr>
            <a:noAutofit/>
          </a:bodyPr>
          <a:lstStyle/>
          <a:p>
            <a:r>
              <a:rPr lang="en-US" b="1" dirty="0">
                <a:solidFill>
                  <a:srgbClr val="2401A3"/>
                </a:solidFill>
                <a:latin typeface="Futura Hv" pitchFamily="34" charset="0"/>
              </a:rPr>
              <a:t>Our complete turnkey solutions for wind energy sector include: </a:t>
            </a:r>
          </a:p>
        </p:txBody>
      </p:sp>
      <p:sp>
        <p:nvSpPr>
          <p:cNvPr id="13" name="Rectangle 12"/>
          <p:cNvSpPr/>
          <p:nvPr/>
        </p:nvSpPr>
        <p:spPr>
          <a:xfrm>
            <a:off x="609600" y="2822934"/>
            <a:ext cx="8305800" cy="3626570"/>
          </a:xfrm>
          <a:prstGeom prst="rect">
            <a:avLst/>
          </a:prstGeom>
        </p:spPr>
        <p:txBody>
          <a:bodyPr wrap="square">
            <a:spAutoFit/>
          </a:bodyPr>
          <a:lstStyle/>
          <a:p>
            <a:pPr>
              <a:lnSpc>
                <a:spcPct val="150000"/>
              </a:lnSpc>
            </a:pPr>
            <a:r>
              <a:rPr lang="en-US" dirty="0">
                <a:solidFill>
                  <a:schemeClr val="bg1"/>
                </a:solidFill>
                <a:latin typeface="Arial" pitchFamily="34" charset="0"/>
                <a:cs typeface="Arial" pitchFamily="34" charset="0"/>
              </a:rPr>
              <a:t>1. Service available all over India.</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2. Dismantling &amp; Erection with latest technology</a:t>
            </a:r>
          </a:p>
          <a:p>
            <a:pPr>
              <a:lnSpc>
                <a:spcPct val="150000"/>
              </a:lnSpc>
            </a:pPr>
            <a:r>
              <a:rPr lang="en-US" dirty="0">
                <a:solidFill>
                  <a:schemeClr val="bg1"/>
                </a:solidFill>
                <a:latin typeface="Arial" pitchFamily="34" charset="0"/>
                <a:cs typeface="Arial" pitchFamily="34" charset="0"/>
              </a:rPr>
              <a:t>3. Operation &amp; Maintenance of WTG</a:t>
            </a:r>
          </a:p>
          <a:p>
            <a:pPr>
              <a:lnSpc>
                <a:spcPct val="150000"/>
              </a:lnSpc>
            </a:pPr>
            <a:r>
              <a:rPr lang="en-US" dirty="0">
                <a:solidFill>
                  <a:schemeClr val="bg1"/>
                </a:solidFill>
                <a:latin typeface="Arial" pitchFamily="34" charset="0"/>
                <a:cs typeface="Arial" pitchFamily="34" charset="0"/>
              </a:rPr>
              <a:t>4. Blade repairs, cleaning, Vortex Generators</a:t>
            </a:r>
          </a:p>
          <a:p>
            <a:pPr>
              <a:lnSpc>
                <a:spcPct val="150000"/>
              </a:lnSpc>
            </a:pPr>
            <a:r>
              <a:rPr lang="en-US" dirty="0">
                <a:solidFill>
                  <a:schemeClr val="bg1"/>
                </a:solidFill>
                <a:latin typeface="Arial" pitchFamily="34" charset="0"/>
                <a:cs typeface="Arial" pitchFamily="34" charset="0"/>
              </a:rPr>
              <a:t>5. Re-engineering / Re Powering &amp; Consultancy</a:t>
            </a:r>
          </a:p>
          <a:p>
            <a:endParaRPr lang="en-US" sz="2200" b="1" dirty="0">
              <a:solidFill>
                <a:srgbClr val="2401A3"/>
              </a:solidFill>
              <a:latin typeface="Futura Hv"/>
              <a:cs typeface="Arial" pitchFamily="34" charset="0"/>
            </a:endParaRPr>
          </a:p>
          <a:p>
            <a:r>
              <a:rPr lang="en-US" sz="2200" b="1" dirty="0">
                <a:solidFill>
                  <a:srgbClr val="2401A3"/>
                </a:solidFill>
                <a:latin typeface="Futura Hv"/>
                <a:cs typeface="Arial" pitchFamily="34" charset="0"/>
              </a:rPr>
              <a:t>Project Solutions</a:t>
            </a:r>
          </a:p>
          <a:p>
            <a:pPr>
              <a:lnSpc>
                <a:spcPct val="150000"/>
              </a:lnSpc>
            </a:pPr>
            <a:r>
              <a:rPr lang="en-US" dirty="0">
                <a:solidFill>
                  <a:schemeClr val="bg1"/>
                </a:solidFill>
                <a:latin typeface="Arial" pitchFamily="34" charset="0"/>
                <a:cs typeface="Arial" pitchFamily="34" charset="0"/>
              </a:rPr>
              <a:t>❖ Mechanical Electrical Installations ❖ EPC contracting ❖ Site Management </a:t>
            </a:r>
          </a:p>
          <a:p>
            <a:pPr>
              <a:lnSpc>
                <a:spcPct val="150000"/>
              </a:lnSpc>
            </a:pPr>
            <a:r>
              <a:rPr lang="en-US" dirty="0">
                <a:solidFill>
                  <a:schemeClr val="bg1"/>
                </a:solidFill>
                <a:latin typeface="Arial" pitchFamily="34" charset="0"/>
                <a:cs typeface="Arial" pitchFamily="34" charset="0"/>
              </a:rPr>
              <a:t>❖ Project Management ❖ Crane Rental </a:t>
            </a:r>
          </a:p>
        </p:txBody>
      </p:sp>
      <p:pic>
        <p:nvPicPr>
          <p:cNvPr id="10" name="Picture 2" descr="Picture 2">
            <a:extLst>
              <a:ext uri="{FF2B5EF4-FFF2-40B4-BE49-F238E27FC236}">
                <a16:creationId xmlns:a16="http://schemas.microsoft.com/office/drawing/2014/main" xmlns="" id="{8BEFB8E7-A5EB-4F1A-ACED-5B1A53980593}"/>
              </a:ext>
            </a:extLst>
          </p:cNvPr>
          <p:cNvPicPr>
            <a:picLocks noChangeAspect="1"/>
          </p:cNvPicPr>
          <p:nvPr/>
        </p:nvPicPr>
        <p:blipFill>
          <a:blip r:embed="rId2"/>
          <a:stretch>
            <a:fillRect/>
          </a:stretch>
        </p:blipFill>
        <p:spPr>
          <a:xfrm>
            <a:off x="5495130" y="215752"/>
            <a:ext cx="3301206" cy="971550"/>
          </a:xfrm>
          <a:prstGeom prst="rect">
            <a:avLst/>
          </a:prstGeom>
          <a:ln w="12700">
            <a:miter lim="400000"/>
          </a:ln>
          <a:effectLst>
            <a:outerShdw blurRad="292100" dist="139700" dir="2700000" rotWithShape="0">
              <a:srgbClr val="333333">
                <a:alpha val="64999"/>
              </a:srgbClr>
            </a:outerShdw>
          </a:effectLst>
        </p:spPr>
      </p:pic>
      <p:sp>
        <p:nvSpPr>
          <p:cNvPr id="9" name="Rectangle 8">
            <a:extLst>
              <a:ext uri="{FF2B5EF4-FFF2-40B4-BE49-F238E27FC236}">
                <a16:creationId xmlns:a16="http://schemas.microsoft.com/office/drawing/2014/main" xmlns="" id="{6FF2AFA6-7EB3-4212-868C-525D69435795}"/>
              </a:ext>
            </a:extLst>
          </p:cNvPr>
          <p:cNvSpPr/>
          <p:nvPr/>
        </p:nvSpPr>
        <p:spPr>
          <a:xfrm>
            <a:off x="609600" y="247650"/>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pic>
        <p:nvPicPr>
          <p:cNvPr id="7" name="Picture 4"/>
          <p:cNvPicPr>
            <a:picLocks noChangeAspect="1" noChangeArrowheads="1"/>
          </p:cNvPicPr>
          <p:nvPr/>
        </p:nvPicPr>
        <p:blipFill>
          <a:blip r:embed="rId3"/>
          <a:srcRect/>
          <a:stretch>
            <a:fillRect/>
          </a:stretch>
        </p:blipFill>
        <p:spPr bwMode="auto">
          <a:xfrm>
            <a:off x="5315893" y="228600"/>
            <a:ext cx="3675707" cy="1066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2386" y="959034"/>
            <a:ext cx="3657600" cy="456535"/>
          </a:xfrm>
        </p:spPr>
        <p:txBody>
          <a:bodyPr>
            <a:noAutofit/>
          </a:bodyPr>
          <a:lstStyle/>
          <a:p>
            <a:r>
              <a:rPr lang="en-US" spc="-5" dirty="0">
                <a:solidFill>
                  <a:srgbClr val="2401A3"/>
                </a:solidFill>
                <a:latin typeface="+mj-lt"/>
              </a:rPr>
              <a:t>Large correctives by </a:t>
            </a:r>
            <a:r>
              <a:rPr lang="en-US" spc="-10" dirty="0">
                <a:solidFill>
                  <a:srgbClr val="2401A3"/>
                </a:solidFill>
                <a:latin typeface="+mj-lt"/>
              </a:rPr>
              <a:t>N S Energy</a:t>
            </a:r>
            <a:endParaRPr lang="en-US" b="1" dirty="0">
              <a:solidFill>
                <a:srgbClr val="2401A3"/>
              </a:solidFill>
              <a:latin typeface="+mj-lt"/>
            </a:endParaRPr>
          </a:p>
        </p:txBody>
      </p:sp>
      <p:pic>
        <p:nvPicPr>
          <p:cNvPr id="10" name="Picture 2" descr="Picture 2">
            <a:extLst>
              <a:ext uri="{FF2B5EF4-FFF2-40B4-BE49-F238E27FC236}">
                <a16:creationId xmlns:a16="http://schemas.microsoft.com/office/drawing/2014/main" xmlns="" id="{8BEFB8E7-A5EB-4F1A-ACED-5B1A53980593}"/>
              </a:ext>
            </a:extLst>
          </p:cNvPr>
          <p:cNvPicPr>
            <a:picLocks noChangeAspect="1"/>
          </p:cNvPicPr>
          <p:nvPr/>
        </p:nvPicPr>
        <p:blipFill>
          <a:blip r:embed="rId2"/>
          <a:stretch>
            <a:fillRect/>
          </a:stretch>
        </p:blipFill>
        <p:spPr>
          <a:xfrm>
            <a:off x="5495130" y="215752"/>
            <a:ext cx="3301206" cy="971550"/>
          </a:xfrm>
          <a:prstGeom prst="rect">
            <a:avLst/>
          </a:prstGeom>
          <a:ln w="12700">
            <a:miter lim="400000"/>
          </a:ln>
          <a:effectLst>
            <a:outerShdw blurRad="292100" dist="139700" dir="2700000" rotWithShape="0">
              <a:srgbClr val="333333">
                <a:alpha val="64999"/>
              </a:srgbClr>
            </a:outerShdw>
          </a:effectLst>
        </p:spPr>
      </p:pic>
      <p:sp>
        <p:nvSpPr>
          <p:cNvPr id="9" name="Rectangle 8">
            <a:extLst>
              <a:ext uri="{FF2B5EF4-FFF2-40B4-BE49-F238E27FC236}">
                <a16:creationId xmlns:a16="http://schemas.microsoft.com/office/drawing/2014/main" xmlns="" id="{6FF2AFA6-7EB3-4212-868C-525D69435795}"/>
              </a:ext>
            </a:extLst>
          </p:cNvPr>
          <p:cNvSpPr/>
          <p:nvPr/>
        </p:nvSpPr>
        <p:spPr>
          <a:xfrm>
            <a:off x="609600" y="247650"/>
            <a:ext cx="2999539" cy="523220"/>
          </a:xfrm>
          <a:prstGeom prst="rect">
            <a:avLst/>
          </a:prstGeom>
        </p:spPr>
        <p:txBody>
          <a:bodyPr wrap="squar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42" name="object 2">
            <a:extLst>
              <a:ext uri="{FF2B5EF4-FFF2-40B4-BE49-F238E27FC236}">
                <a16:creationId xmlns:a16="http://schemas.microsoft.com/office/drawing/2014/main" xmlns="" id="{BE2B9246-1416-4D51-98B8-AF9BA6ECC27F}"/>
              </a:ext>
            </a:extLst>
          </p:cNvPr>
          <p:cNvSpPr/>
          <p:nvPr/>
        </p:nvSpPr>
        <p:spPr>
          <a:xfrm>
            <a:off x="283161" y="1603733"/>
            <a:ext cx="2258598" cy="1524333"/>
          </a:xfrm>
          <a:prstGeom prst="rect">
            <a:avLst/>
          </a:prstGeom>
          <a:blipFill>
            <a:blip r:embed="rId3" cstate="print"/>
            <a:stretch>
              <a:fillRect/>
            </a:stretch>
          </a:blipFill>
        </p:spPr>
        <p:txBody>
          <a:bodyPr wrap="square" lIns="0" tIns="0" rIns="0" bIns="0" rtlCol="0"/>
          <a:lstStyle/>
          <a:p>
            <a:endParaRPr dirty="0"/>
          </a:p>
        </p:txBody>
      </p:sp>
      <p:sp>
        <p:nvSpPr>
          <p:cNvPr id="6" name="Rectangle 5">
            <a:extLst>
              <a:ext uri="{FF2B5EF4-FFF2-40B4-BE49-F238E27FC236}">
                <a16:creationId xmlns:a16="http://schemas.microsoft.com/office/drawing/2014/main" xmlns="" id="{93C2AFBB-CB47-4968-9788-4ECC5323C469}"/>
              </a:ext>
            </a:extLst>
          </p:cNvPr>
          <p:cNvSpPr/>
          <p:nvPr/>
        </p:nvSpPr>
        <p:spPr>
          <a:xfrm>
            <a:off x="8962" y="3136702"/>
            <a:ext cx="2903359" cy="456535"/>
          </a:xfrm>
          <a:prstGeom prst="rect">
            <a:avLst/>
          </a:prstGeom>
        </p:spPr>
        <p:txBody>
          <a:bodyPr wrap="none">
            <a:spAutoFit/>
          </a:bodyPr>
          <a:lstStyle/>
          <a:p>
            <a:pPr>
              <a:lnSpc>
                <a:spcPct val="150000"/>
              </a:lnSpc>
            </a:pPr>
            <a:r>
              <a:rPr lang="en-US" dirty="0">
                <a:solidFill>
                  <a:schemeClr val="bg1"/>
                </a:solidFill>
                <a:latin typeface="Arial" pitchFamily="34" charset="0"/>
                <a:cs typeface="Arial" pitchFamily="34" charset="0"/>
              </a:rPr>
              <a:t>Single Blade Replacement</a:t>
            </a:r>
          </a:p>
        </p:txBody>
      </p:sp>
      <p:sp>
        <p:nvSpPr>
          <p:cNvPr id="43" name="object 5">
            <a:extLst>
              <a:ext uri="{FF2B5EF4-FFF2-40B4-BE49-F238E27FC236}">
                <a16:creationId xmlns:a16="http://schemas.microsoft.com/office/drawing/2014/main" xmlns="" id="{E560D292-7522-46C0-8247-B36D365D5CF0}"/>
              </a:ext>
            </a:extLst>
          </p:cNvPr>
          <p:cNvSpPr/>
          <p:nvPr/>
        </p:nvSpPr>
        <p:spPr>
          <a:xfrm>
            <a:off x="331342" y="4024880"/>
            <a:ext cx="2258598" cy="1483110"/>
          </a:xfrm>
          <a:prstGeom prst="rect">
            <a:avLst/>
          </a:prstGeom>
          <a:blipFill>
            <a:blip r:embed="rId4" cstate="print"/>
            <a:stretch>
              <a:fillRect/>
            </a:stretch>
          </a:blipFill>
        </p:spPr>
        <p:txBody>
          <a:bodyPr wrap="square" lIns="0" tIns="0" rIns="0" bIns="0" rtlCol="0"/>
          <a:lstStyle/>
          <a:p>
            <a:endParaRPr/>
          </a:p>
        </p:txBody>
      </p:sp>
      <p:sp>
        <p:nvSpPr>
          <p:cNvPr id="8" name="Rectangle 7">
            <a:extLst>
              <a:ext uri="{FF2B5EF4-FFF2-40B4-BE49-F238E27FC236}">
                <a16:creationId xmlns:a16="http://schemas.microsoft.com/office/drawing/2014/main" xmlns="" id="{F8F6F50E-0E04-4A8C-8EFB-1C5565B4196E}"/>
              </a:ext>
            </a:extLst>
          </p:cNvPr>
          <p:cNvSpPr/>
          <p:nvPr/>
        </p:nvSpPr>
        <p:spPr>
          <a:xfrm>
            <a:off x="244745" y="5632627"/>
            <a:ext cx="2172390" cy="456535"/>
          </a:xfrm>
          <a:prstGeom prst="rect">
            <a:avLst/>
          </a:prstGeom>
        </p:spPr>
        <p:txBody>
          <a:bodyPr wrap="none">
            <a:spAutoFit/>
          </a:bodyPr>
          <a:lstStyle/>
          <a:p>
            <a:pPr>
              <a:lnSpc>
                <a:spcPct val="150000"/>
              </a:lnSpc>
            </a:pPr>
            <a:r>
              <a:rPr lang="en-US" dirty="0">
                <a:solidFill>
                  <a:schemeClr val="bg1"/>
                </a:solidFill>
                <a:latin typeface="Arial" pitchFamily="34" charset="0"/>
                <a:cs typeface="Arial" pitchFamily="34" charset="0"/>
              </a:rPr>
              <a:t>Rotor Replacement</a:t>
            </a:r>
          </a:p>
        </p:txBody>
      </p:sp>
      <p:sp>
        <p:nvSpPr>
          <p:cNvPr id="44" name="object 7">
            <a:extLst>
              <a:ext uri="{FF2B5EF4-FFF2-40B4-BE49-F238E27FC236}">
                <a16:creationId xmlns:a16="http://schemas.microsoft.com/office/drawing/2014/main" xmlns="" id="{FA18453C-441B-42B0-A5C3-6840790D2474}"/>
              </a:ext>
            </a:extLst>
          </p:cNvPr>
          <p:cNvSpPr/>
          <p:nvPr/>
        </p:nvSpPr>
        <p:spPr>
          <a:xfrm>
            <a:off x="3430581" y="1630334"/>
            <a:ext cx="2282837" cy="1524334"/>
          </a:xfrm>
          <a:prstGeom prst="rect">
            <a:avLst/>
          </a:prstGeom>
          <a:blipFill>
            <a:blip r:embed="rId5" cstate="print"/>
            <a:stretch>
              <a:fillRect/>
            </a:stretch>
          </a:blipFill>
        </p:spPr>
        <p:txBody>
          <a:bodyPr wrap="square" lIns="0" tIns="0" rIns="0" bIns="0" rtlCol="0"/>
          <a:lstStyle/>
          <a:p>
            <a:endParaRPr/>
          </a:p>
        </p:txBody>
      </p:sp>
      <p:sp>
        <p:nvSpPr>
          <p:cNvPr id="45" name="Rectangle 44">
            <a:extLst>
              <a:ext uri="{FF2B5EF4-FFF2-40B4-BE49-F238E27FC236}">
                <a16:creationId xmlns:a16="http://schemas.microsoft.com/office/drawing/2014/main" xmlns="" id="{96970DB3-CF24-4A1A-8516-93BC9C5F1DED}"/>
              </a:ext>
            </a:extLst>
          </p:cNvPr>
          <p:cNvSpPr/>
          <p:nvPr/>
        </p:nvSpPr>
        <p:spPr>
          <a:xfrm>
            <a:off x="3280621" y="3200733"/>
            <a:ext cx="2582758" cy="456535"/>
          </a:xfrm>
          <a:prstGeom prst="rect">
            <a:avLst/>
          </a:prstGeom>
        </p:spPr>
        <p:txBody>
          <a:bodyPr wrap="none">
            <a:spAutoFit/>
          </a:bodyPr>
          <a:lstStyle/>
          <a:p>
            <a:pPr>
              <a:lnSpc>
                <a:spcPct val="150000"/>
              </a:lnSpc>
            </a:pPr>
            <a:r>
              <a:rPr lang="en-US" dirty="0">
                <a:solidFill>
                  <a:schemeClr val="bg1"/>
                </a:solidFill>
                <a:latin typeface="Arial" pitchFamily="34" charset="0"/>
                <a:cs typeface="Arial" pitchFamily="34" charset="0"/>
              </a:rPr>
              <a:t>Gear Box Replacement</a:t>
            </a:r>
          </a:p>
        </p:txBody>
      </p:sp>
      <p:sp>
        <p:nvSpPr>
          <p:cNvPr id="46" name="object 9">
            <a:extLst>
              <a:ext uri="{FF2B5EF4-FFF2-40B4-BE49-F238E27FC236}">
                <a16:creationId xmlns:a16="http://schemas.microsoft.com/office/drawing/2014/main" xmlns="" id="{DC3EB86C-96E2-4C99-B2FB-AA8C63E23DB4}"/>
              </a:ext>
            </a:extLst>
          </p:cNvPr>
          <p:cNvSpPr/>
          <p:nvPr/>
        </p:nvSpPr>
        <p:spPr>
          <a:xfrm>
            <a:off x="3479773" y="4003291"/>
            <a:ext cx="2233645" cy="1526289"/>
          </a:xfrm>
          <a:prstGeom prst="rect">
            <a:avLst/>
          </a:prstGeom>
          <a:blipFill>
            <a:blip r:embed="rId6" cstate="print"/>
            <a:stretch>
              <a:fillRect/>
            </a:stretch>
          </a:blipFill>
        </p:spPr>
        <p:txBody>
          <a:bodyPr wrap="square" lIns="0" tIns="0" rIns="0" bIns="0" rtlCol="0"/>
          <a:lstStyle/>
          <a:p>
            <a:endParaRPr/>
          </a:p>
        </p:txBody>
      </p:sp>
      <p:sp>
        <p:nvSpPr>
          <p:cNvPr id="47" name="Rectangle 46">
            <a:extLst>
              <a:ext uri="{FF2B5EF4-FFF2-40B4-BE49-F238E27FC236}">
                <a16:creationId xmlns:a16="http://schemas.microsoft.com/office/drawing/2014/main" xmlns="" id="{9B6EAD37-A2A1-4D1A-9002-88826394CD32}"/>
              </a:ext>
            </a:extLst>
          </p:cNvPr>
          <p:cNvSpPr/>
          <p:nvPr/>
        </p:nvSpPr>
        <p:spPr>
          <a:xfrm>
            <a:off x="3430581" y="5670698"/>
            <a:ext cx="2646878" cy="456535"/>
          </a:xfrm>
          <a:prstGeom prst="rect">
            <a:avLst/>
          </a:prstGeom>
        </p:spPr>
        <p:txBody>
          <a:bodyPr wrap="none">
            <a:spAutoFit/>
          </a:bodyPr>
          <a:lstStyle/>
          <a:p>
            <a:pPr>
              <a:lnSpc>
                <a:spcPct val="150000"/>
              </a:lnSpc>
            </a:pPr>
            <a:r>
              <a:rPr lang="en-US" dirty="0">
                <a:solidFill>
                  <a:schemeClr val="bg1"/>
                </a:solidFill>
                <a:latin typeface="Arial" pitchFamily="34" charset="0"/>
                <a:cs typeface="Arial" pitchFamily="34" charset="0"/>
              </a:rPr>
              <a:t>Generator Replacement</a:t>
            </a:r>
          </a:p>
        </p:txBody>
      </p:sp>
      <p:sp>
        <p:nvSpPr>
          <p:cNvPr id="48" name="object 11">
            <a:extLst>
              <a:ext uri="{FF2B5EF4-FFF2-40B4-BE49-F238E27FC236}">
                <a16:creationId xmlns:a16="http://schemas.microsoft.com/office/drawing/2014/main" xmlns="" id="{178DBD9D-F108-4B72-8C17-03D92948BAF4}"/>
              </a:ext>
            </a:extLst>
          </p:cNvPr>
          <p:cNvSpPr/>
          <p:nvPr/>
        </p:nvSpPr>
        <p:spPr>
          <a:xfrm>
            <a:off x="6602240" y="1577152"/>
            <a:ext cx="2247741" cy="1516814"/>
          </a:xfrm>
          <a:prstGeom prst="rect">
            <a:avLst/>
          </a:prstGeom>
          <a:blipFill>
            <a:blip r:embed="rId7" cstate="print"/>
            <a:stretch>
              <a:fillRect/>
            </a:stretch>
          </a:blipFill>
        </p:spPr>
        <p:txBody>
          <a:bodyPr wrap="square" lIns="0" tIns="0" rIns="0" bIns="0" rtlCol="0"/>
          <a:lstStyle/>
          <a:p>
            <a:endParaRPr/>
          </a:p>
        </p:txBody>
      </p:sp>
      <p:sp>
        <p:nvSpPr>
          <p:cNvPr id="50" name="Title 49">
            <a:extLst>
              <a:ext uri="{FF2B5EF4-FFF2-40B4-BE49-F238E27FC236}">
                <a16:creationId xmlns:a16="http://schemas.microsoft.com/office/drawing/2014/main" xmlns="" id="{FA4C59BA-D6E7-4CD6-9FA5-AD6D4BAB6E78}"/>
              </a:ext>
            </a:extLst>
          </p:cNvPr>
          <p:cNvSpPr>
            <a:spLocks noGrp="1"/>
          </p:cNvSpPr>
          <p:nvPr>
            <p:ph type="title"/>
          </p:nvPr>
        </p:nvSpPr>
        <p:spPr/>
        <p:txBody>
          <a:bodyPr/>
          <a:lstStyle/>
          <a:p>
            <a:endParaRPr lang="en-IN" dirty="0"/>
          </a:p>
        </p:txBody>
      </p:sp>
      <p:sp>
        <p:nvSpPr>
          <p:cNvPr id="51" name="Rectangle 50">
            <a:extLst>
              <a:ext uri="{FF2B5EF4-FFF2-40B4-BE49-F238E27FC236}">
                <a16:creationId xmlns:a16="http://schemas.microsoft.com/office/drawing/2014/main" xmlns="" id="{47E4EEF0-2737-419E-9C78-2C6CD51902BA}"/>
              </a:ext>
            </a:extLst>
          </p:cNvPr>
          <p:cNvSpPr/>
          <p:nvPr/>
        </p:nvSpPr>
        <p:spPr>
          <a:xfrm>
            <a:off x="6602240" y="3033692"/>
            <a:ext cx="2172390" cy="872034"/>
          </a:xfrm>
          <a:prstGeom prst="rect">
            <a:avLst/>
          </a:prstGeom>
        </p:spPr>
        <p:txBody>
          <a:bodyPr wrap="none">
            <a:spAutoFit/>
          </a:bodyPr>
          <a:lstStyle/>
          <a:p>
            <a:pPr algn="ctr">
              <a:lnSpc>
                <a:spcPct val="150000"/>
              </a:lnSpc>
            </a:pPr>
            <a:r>
              <a:rPr lang="en-US" dirty="0">
                <a:solidFill>
                  <a:schemeClr val="bg1"/>
                </a:solidFill>
                <a:latin typeface="Arial" pitchFamily="34" charset="0"/>
                <a:cs typeface="Arial" pitchFamily="34" charset="0"/>
              </a:rPr>
              <a:t>Unbalanced </a:t>
            </a:r>
          </a:p>
          <a:p>
            <a:pPr algn="ctr">
              <a:lnSpc>
                <a:spcPct val="150000"/>
              </a:lnSpc>
            </a:pPr>
            <a:r>
              <a:rPr lang="en-US" dirty="0">
                <a:solidFill>
                  <a:schemeClr val="bg1"/>
                </a:solidFill>
                <a:latin typeface="Arial" pitchFamily="34" charset="0"/>
                <a:cs typeface="Arial" pitchFamily="34" charset="0"/>
              </a:rPr>
              <a:t>Rotor Replacement</a:t>
            </a:r>
          </a:p>
        </p:txBody>
      </p:sp>
      <p:sp>
        <p:nvSpPr>
          <p:cNvPr id="52" name="object 13">
            <a:extLst>
              <a:ext uri="{FF2B5EF4-FFF2-40B4-BE49-F238E27FC236}">
                <a16:creationId xmlns:a16="http://schemas.microsoft.com/office/drawing/2014/main" xmlns="" id="{53D6D4A7-AFED-4B3B-A294-1F55BFFCD997}"/>
              </a:ext>
            </a:extLst>
          </p:cNvPr>
          <p:cNvSpPr/>
          <p:nvPr/>
        </p:nvSpPr>
        <p:spPr>
          <a:xfrm>
            <a:off x="6633884" y="4068464"/>
            <a:ext cx="2216097" cy="1465712"/>
          </a:xfrm>
          <a:prstGeom prst="rect">
            <a:avLst/>
          </a:prstGeom>
          <a:blipFill>
            <a:blip r:embed="rId8" cstate="print"/>
            <a:stretch>
              <a:fillRect/>
            </a:stretch>
          </a:blipFill>
        </p:spPr>
        <p:txBody>
          <a:bodyPr wrap="square" lIns="0" tIns="0" rIns="0" bIns="0" rtlCol="0"/>
          <a:lstStyle/>
          <a:p>
            <a:endParaRPr/>
          </a:p>
        </p:txBody>
      </p:sp>
      <p:sp>
        <p:nvSpPr>
          <p:cNvPr id="53" name="Rectangle 52">
            <a:extLst>
              <a:ext uri="{FF2B5EF4-FFF2-40B4-BE49-F238E27FC236}">
                <a16:creationId xmlns:a16="http://schemas.microsoft.com/office/drawing/2014/main" xmlns="" id="{9B145DCB-2C2D-423A-8393-D1D75826B7A3}"/>
              </a:ext>
            </a:extLst>
          </p:cNvPr>
          <p:cNvSpPr/>
          <p:nvPr/>
        </p:nvSpPr>
        <p:spPr>
          <a:xfrm>
            <a:off x="6400800" y="5653145"/>
            <a:ext cx="2403222" cy="872034"/>
          </a:xfrm>
          <a:prstGeom prst="rect">
            <a:avLst/>
          </a:prstGeom>
        </p:spPr>
        <p:txBody>
          <a:bodyPr wrap="none">
            <a:spAutoFit/>
          </a:bodyPr>
          <a:lstStyle/>
          <a:p>
            <a:pPr algn="ctr">
              <a:lnSpc>
                <a:spcPct val="150000"/>
              </a:lnSpc>
            </a:pPr>
            <a:r>
              <a:rPr lang="en-US" dirty="0">
                <a:solidFill>
                  <a:schemeClr val="bg1"/>
                </a:solidFill>
                <a:latin typeface="Arial" pitchFamily="34" charset="0"/>
                <a:cs typeface="Arial" pitchFamily="34" charset="0"/>
              </a:rPr>
              <a:t>Blade Pitch </a:t>
            </a:r>
          </a:p>
          <a:p>
            <a:pPr algn="ctr">
              <a:lnSpc>
                <a:spcPct val="150000"/>
              </a:lnSpc>
            </a:pPr>
            <a:r>
              <a:rPr lang="en-US" dirty="0">
                <a:solidFill>
                  <a:schemeClr val="bg1"/>
                </a:solidFill>
                <a:latin typeface="Arial" pitchFamily="34" charset="0"/>
                <a:cs typeface="Arial" pitchFamily="34" charset="0"/>
              </a:rPr>
              <a:t>Bearing Replacement</a:t>
            </a:r>
          </a:p>
        </p:txBody>
      </p:sp>
      <p:pic>
        <p:nvPicPr>
          <p:cNvPr id="18" name="Picture 4"/>
          <p:cNvPicPr>
            <a:picLocks noChangeAspect="1" noChangeArrowheads="1"/>
          </p:cNvPicPr>
          <p:nvPr/>
        </p:nvPicPr>
        <p:blipFill>
          <a:blip r:embed="rId9"/>
          <a:srcRect/>
          <a:stretch>
            <a:fillRect/>
          </a:stretch>
        </p:blipFill>
        <p:spPr bwMode="auto">
          <a:xfrm>
            <a:off x="5315893" y="2286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224142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3291" y="1070972"/>
            <a:ext cx="3657600" cy="456535"/>
          </a:xfrm>
        </p:spPr>
        <p:txBody>
          <a:bodyPr>
            <a:noAutofit/>
          </a:bodyPr>
          <a:lstStyle/>
          <a:p>
            <a:r>
              <a:rPr lang="en-IN" sz="2800" b="1" spc="-5" dirty="0">
                <a:solidFill>
                  <a:srgbClr val="2401A3"/>
                </a:solidFill>
                <a:latin typeface="+mj-lt"/>
              </a:rPr>
              <a:t>Rotor Replacement</a:t>
            </a:r>
            <a:endParaRPr lang="en-US" sz="2800" b="1" dirty="0">
              <a:solidFill>
                <a:srgbClr val="2401A3"/>
              </a:solidFill>
              <a:latin typeface="+mj-lt"/>
            </a:endParaRPr>
          </a:p>
        </p:txBody>
      </p:sp>
      <p:pic>
        <p:nvPicPr>
          <p:cNvPr id="10" name="Picture 2" descr="Picture 2">
            <a:extLst>
              <a:ext uri="{FF2B5EF4-FFF2-40B4-BE49-F238E27FC236}">
                <a16:creationId xmlns:a16="http://schemas.microsoft.com/office/drawing/2014/main" xmlns="" id="{8BEFB8E7-A5EB-4F1A-ACED-5B1A53980593}"/>
              </a:ext>
            </a:extLst>
          </p:cNvPr>
          <p:cNvPicPr>
            <a:picLocks noChangeAspect="1"/>
          </p:cNvPicPr>
          <p:nvPr/>
        </p:nvPicPr>
        <p:blipFill>
          <a:blip r:embed="rId2"/>
          <a:stretch>
            <a:fillRect/>
          </a:stretch>
        </p:blipFill>
        <p:spPr>
          <a:xfrm>
            <a:off x="5495130" y="215752"/>
            <a:ext cx="3301206" cy="971550"/>
          </a:xfrm>
          <a:prstGeom prst="rect">
            <a:avLst/>
          </a:prstGeom>
          <a:ln w="12700">
            <a:miter lim="400000"/>
          </a:ln>
          <a:effectLst>
            <a:outerShdw blurRad="292100" dist="139700" dir="2700000" rotWithShape="0">
              <a:srgbClr val="333333">
                <a:alpha val="64999"/>
              </a:srgbClr>
            </a:outerShdw>
          </a:effectLst>
        </p:spPr>
      </p:pic>
      <p:sp>
        <p:nvSpPr>
          <p:cNvPr id="9" name="Rectangle 8">
            <a:extLst>
              <a:ext uri="{FF2B5EF4-FFF2-40B4-BE49-F238E27FC236}">
                <a16:creationId xmlns:a16="http://schemas.microsoft.com/office/drawing/2014/main" xmlns="" id="{6FF2AFA6-7EB3-4212-868C-525D69435795}"/>
              </a:ext>
            </a:extLst>
          </p:cNvPr>
          <p:cNvSpPr/>
          <p:nvPr/>
        </p:nvSpPr>
        <p:spPr>
          <a:xfrm>
            <a:off x="609600" y="215752"/>
            <a:ext cx="2999539" cy="523220"/>
          </a:xfrm>
          <a:prstGeom prst="rect">
            <a:avLst/>
          </a:prstGeom>
        </p:spPr>
        <p:txBody>
          <a:bodyPr wrap="squar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18" name="object 2">
            <a:extLst>
              <a:ext uri="{FF2B5EF4-FFF2-40B4-BE49-F238E27FC236}">
                <a16:creationId xmlns:a16="http://schemas.microsoft.com/office/drawing/2014/main" xmlns="" id="{778C95BE-6662-4E6C-B1E5-4BFF3E32740C}"/>
              </a:ext>
            </a:extLst>
          </p:cNvPr>
          <p:cNvSpPr txBox="1">
            <a:spLocks noGrp="1"/>
          </p:cNvSpPr>
          <p:nvPr>
            <p:ph type="title"/>
          </p:nvPr>
        </p:nvSpPr>
        <p:spPr>
          <a:xfrm>
            <a:off x="903122" y="501732"/>
            <a:ext cx="10385755" cy="348813"/>
          </a:xfrm>
          <a:prstGeom prst="rect">
            <a:avLst/>
          </a:prstGeom>
        </p:spPr>
        <p:txBody>
          <a:bodyPr vert="horz" wrap="square" lIns="0" tIns="193040" rIns="0" bIns="0" rtlCol="0">
            <a:spAutoFit/>
          </a:bodyPr>
          <a:lstStyle/>
          <a:p>
            <a:pPr marL="1905" algn="ctr">
              <a:lnSpc>
                <a:spcPct val="100000"/>
              </a:lnSpc>
              <a:spcBef>
                <a:spcPts val="1520"/>
              </a:spcBef>
            </a:pPr>
            <a:endParaRPr sz="1000" dirty="0">
              <a:latin typeface="Calibri Light"/>
              <a:cs typeface="Calibri Light"/>
            </a:endParaRPr>
          </a:p>
        </p:txBody>
      </p:sp>
      <p:sp>
        <p:nvSpPr>
          <p:cNvPr id="19" name="object 3">
            <a:extLst>
              <a:ext uri="{FF2B5EF4-FFF2-40B4-BE49-F238E27FC236}">
                <a16:creationId xmlns:a16="http://schemas.microsoft.com/office/drawing/2014/main" xmlns="" id="{0C204643-BFE1-40EA-B924-7AA6C695A9EC}"/>
              </a:ext>
            </a:extLst>
          </p:cNvPr>
          <p:cNvSpPr/>
          <p:nvPr/>
        </p:nvSpPr>
        <p:spPr>
          <a:xfrm>
            <a:off x="380379" y="2158959"/>
            <a:ext cx="1461517" cy="2122933"/>
          </a:xfrm>
          <a:prstGeom prst="rect">
            <a:avLst/>
          </a:prstGeom>
          <a:blipFill>
            <a:blip r:embed="rId3" cstate="print"/>
            <a:stretch>
              <a:fillRect/>
            </a:stretch>
          </a:blipFill>
        </p:spPr>
        <p:txBody>
          <a:bodyPr wrap="square" lIns="0" tIns="0" rIns="0" bIns="0" rtlCol="0"/>
          <a:lstStyle/>
          <a:p>
            <a:endParaRPr/>
          </a:p>
        </p:txBody>
      </p:sp>
      <p:sp>
        <p:nvSpPr>
          <p:cNvPr id="20" name="object 4">
            <a:extLst>
              <a:ext uri="{FF2B5EF4-FFF2-40B4-BE49-F238E27FC236}">
                <a16:creationId xmlns:a16="http://schemas.microsoft.com/office/drawing/2014/main" xmlns="" id="{372BA491-B2B3-403F-83A5-87237C7FD77D}"/>
              </a:ext>
            </a:extLst>
          </p:cNvPr>
          <p:cNvSpPr/>
          <p:nvPr/>
        </p:nvSpPr>
        <p:spPr>
          <a:xfrm>
            <a:off x="2040575" y="2158958"/>
            <a:ext cx="1413507" cy="2152269"/>
          </a:xfrm>
          <a:prstGeom prst="rect">
            <a:avLst/>
          </a:prstGeom>
          <a:blipFill>
            <a:blip r:embed="rId4" cstate="print"/>
            <a:stretch>
              <a:fillRect/>
            </a:stretch>
          </a:blipFill>
        </p:spPr>
        <p:txBody>
          <a:bodyPr wrap="square" lIns="0" tIns="0" rIns="0" bIns="0" rtlCol="0"/>
          <a:lstStyle/>
          <a:p>
            <a:endParaRPr/>
          </a:p>
        </p:txBody>
      </p:sp>
      <p:sp>
        <p:nvSpPr>
          <p:cNvPr id="21" name="object 5">
            <a:extLst>
              <a:ext uri="{FF2B5EF4-FFF2-40B4-BE49-F238E27FC236}">
                <a16:creationId xmlns:a16="http://schemas.microsoft.com/office/drawing/2014/main" xmlns="" id="{B741BC89-6EB3-416D-AB59-C85419856266}"/>
              </a:ext>
            </a:extLst>
          </p:cNvPr>
          <p:cNvSpPr/>
          <p:nvPr/>
        </p:nvSpPr>
        <p:spPr>
          <a:xfrm>
            <a:off x="3648871" y="2158958"/>
            <a:ext cx="1702193" cy="2122934"/>
          </a:xfrm>
          <a:prstGeom prst="rect">
            <a:avLst/>
          </a:prstGeom>
          <a:blipFill>
            <a:blip r:embed="rId5" cstate="print"/>
            <a:stretch>
              <a:fillRect/>
            </a:stretch>
          </a:blipFill>
        </p:spPr>
        <p:txBody>
          <a:bodyPr wrap="square" lIns="0" tIns="0" rIns="0" bIns="0" rtlCol="0"/>
          <a:lstStyle/>
          <a:p>
            <a:endParaRPr/>
          </a:p>
        </p:txBody>
      </p:sp>
      <p:sp>
        <p:nvSpPr>
          <p:cNvPr id="22" name="object 6">
            <a:extLst>
              <a:ext uri="{FF2B5EF4-FFF2-40B4-BE49-F238E27FC236}">
                <a16:creationId xmlns:a16="http://schemas.microsoft.com/office/drawing/2014/main" xmlns="" id="{C1AC5A56-3E42-4E12-8809-7795EBCCCFCD}"/>
              </a:ext>
            </a:extLst>
          </p:cNvPr>
          <p:cNvSpPr txBox="1"/>
          <p:nvPr/>
        </p:nvSpPr>
        <p:spPr>
          <a:xfrm>
            <a:off x="4064000" y="1800888"/>
            <a:ext cx="101600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7B7B7B"/>
                </a:solidFill>
                <a:latin typeface="Calibri"/>
                <a:cs typeface="Calibri"/>
              </a:rPr>
              <a:t>NEPC 750</a:t>
            </a:r>
            <a:r>
              <a:rPr sz="1400" spc="-65" dirty="0">
                <a:solidFill>
                  <a:srgbClr val="7B7B7B"/>
                </a:solidFill>
                <a:latin typeface="Calibri"/>
                <a:cs typeface="Calibri"/>
              </a:rPr>
              <a:t> </a:t>
            </a:r>
            <a:r>
              <a:rPr sz="1400" dirty="0">
                <a:solidFill>
                  <a:srgbClr val="7B7B7B"/>
                </a:solidFill>
                <a:latin typeface="Calibri"/>
                <a:cs typeface="Calibri"/>
              </a:rPr>
              <a:t>KW</a:t>
            </a:r>
            <a:endParaRPr sz="1400" dirty="0">
              <a:latin typeface="Calibri"/>
              <a:cs typeface="Calibri"/>
            </a:endParaRPr>
          </a:p>
        </p:txBody>
      </p:sp>
      <p:sp>
        <p:nvSpPr>
          <p:cNvPr id="23" name="object 7">
            <a:extLst>
              <a:ext uri="{FF2B5EF4-FFF2-40B4-BE49-F238E27FC236}">
                <a16:creationId xmlns:a16="http://schemas.microsoft.com/office/drawing/2014/main" xmlns="" id="{FE8934EE-6478-4A22-9CF5-20DD55A47497}"/>
              </a:ext>
            </a:extLst>
          </p:cNvPr>
          <p:cNvSpPr txBox="1"/>
          <p:nvPr/>
        </p:nvSpPr>
        <p:spPr>
          <a:xfrm>
            <a:off x="2100509" y="1793262"/>
            <a:ext cx="1204595" cy="228909"/>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7B7B7B"/>
                </a:solidFill>
                <a:latin typeface="Calibri"/>
                <a:cs typeface="Calibri"/>
              </a:rPr>
              <a:t>Suzlon </a:t>
            </a:r>
            <a:r>
              <a:rPr sz="1400" dirty="0">
                <a:solidFill>
                  <a:srgbClr val="7B7B7B"/>
                </a:solidFill>
                <a:latin typeface="Calibri"/>
                <a:cs typeface="Calibri"/>
              </a:rPr>
              <a:t>1.25</a:t>
            </a:r>
            <a:r>
              <a:rPr sz="1400" spc="-80" dirty="0">
                <a:solidFill>
                  <a:srgbClr val="7B7B7B"/>
                </a:solidFill>
                <a:latin typeface="Calibri"/>
                <a:cs typeface="Calibri"/>
              </a:rPr>
              <a:t> </a:t>
            </a:r>
            <a:r>
              <a:rPr sz="1400" dirty="0">
                <a:solidFill>
                  <a:srgbClr val="7B7B7B"/>
                </a:solidFill>
                <a:latin typeface="Calibri"/>
                <a:cs typeface="Calibri"/>
              </a:rPr>
              <a:t>MW</a:t>
            </a:r>
            <a:endParaRPr sz="1400" dirty="0">
              <a:latin typeface="Calibri"/>
              <a:cs typeface="Calibri"/>
            </a:endParaRPr>
          </a:p>
        </p:txBody>
      </p:sp>
      <p:sp>
        <p:nvSpPr>
          <p:cNvPr id="24" name="object 8">
            <a:extLst>
              <a:ext uri="{FF2B5EF4-FFF2-40B4-BE49-F238E27FC236}">
                <a16:creationId xmlns:a16="http://schemas.microsoft.com/office/drawing/2014/main" xmlns="" id="{C205CC9C-008D-425B-A718-45C15C689BEF}"/>
              </a:ext>
            </a:extLst>
          </p:cNvPr>
          <p:cNvSpPr txBox="1"/>
          <p:nvPr/>
        </p:nvSpPr>
        <p:spPr>
          <a:xfrm>
            <a:off x="416748" y="1772631"/>
            <a:ext cx="1113155"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7B7B7B"/>
                </a:solidFill>
                <a:latin typeface="Calibri"/>
                <a:cs typeface="Calibri"/>
              </a:rPr>
              <a:t>Suzlon </a:t>
            </a:r>
            <a:r>
              <a:rPr sz="1400" dirty="0">
                <a:solidFill>
                  <a:srgbClr val="7B7B7B"/>
                </a:solidFill>
                <a:latin typeface="Calibri"/>
                <a:cs typeface="Calibri"/>
              </a:rPr>
              <a:t>1.5</a:t>
            </a:r>
            <a:r>
              <a:rPr sz="1400" spc="-90" dirty="0">
                <a:solidFill>
                  <a:srgbClr val="7B7B7B"/>
                </a:solidFill>
                <a:latin typeface="Calibri"/>
                <a:cs typeface="Calibri"/>
              </a:rPr>
              <a:t> </a:t>
            </a:r>
            <a:r>
              <a:rPr sz="1400" dirty="0">
                <a:solidFill>
                  <a:srgbClr val="7B7B7B"/>
                </a:solidFill>
                <a:latin typeface="Calibri"/>
                <a:cs typeface="Calibri"/>
              </a:rPr>
              <a:t>MW</a:t>
            </a:r>
            <a:endParaRPr sz="1400" dirty="0">
              <a:latin typeface="Calibri"/>
              <a:cs typeface="Calibri"/>
            </a:endParaRPr>
          </a:p>
        </p:txBody>
      </p:sp>
      <p:sp>
        <p:nvSpPr>
          <p:cNvPr id="25" name="object 9">
            <a:extLst>
              <a:ext uri="{FF2B5EF4-FFF2-40B4-BE49-F238E27FC236}">
                <a16:creationId xmlns:a16="http://schemas.microsoft.com/office/drawing/2014/main" xmlns="" id="{FF2FA5E1-55C1-4B41-B904-A593B17FA461}"/>
              </a:ext>
            </a:extLst>
          </p:cNvPr>
          <p:cNvSpPr/>
          <p:nvPr/>
        </p:nvSpPr>
        <p:spPr>
          <a:xfrm>
            <a:off x="5495130" y="2159156"/>
            <a:ext cx="1551050" cy="2094211"/>
          </a:xfrm>
          <a:prstGeom prst="rect">
            <a:avLst/>
          </a:prstGeom>
          <a:blipFill>
            <a:blip r:embed="rId6" cstate="print"/>
            <a:stretch>
              <a:fillRect/>
            </a:stretch>
          </a:blipFill>
        </p:spPr>
        <p:txBody>
          <a:bodyPr wrap="square" lIns="0" tIns="0" rIns="0" bIns="0" rtlCol="0"/>
          <a:lstStyle/>
          <a:p>
            <a:endParaRPr/>
          </a:p>
        </p:txBody>
      </p:sp>
      <p:sp>
        <p:nvSpPr>
          <p:cNvPr id="26" name="object 10">
            <a:extLst>
              <a:ext uri="{FF2B5EF4-FFF2-40B4-BE49-F238E27FC236}">
                <a16:creationId xmlns:a16="http://schemas.microsoft.com/office/drawing/2014/main" xmlns="" id="{475D327C-EBBD-413C-8350-851092D0D2C5}"/>
              </a:ext>
            </a:extLst>
          </p:cNvPr>
          <p:cNvSpPr txBox="1"/>
          <p:nvPr/>
        </p:nvSpPr>
        <p:spPr>
          <a:xfrm>
            <a:off x="5709632" y="1793262"/>
            <a:ext cx="1045844"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7B7B7B"/>
                </a:solidFill>
                <a:latin typeface="Calibri"/>
                <a:cs typeface="Calibri"/>
              </a:rPr>
              <a:t>AMTL </a:t>
            </a:r>
            <a:r>
              <a:rPr sz="1400" spc="-5" dirty="0">
                <a:solidFill>
                  <a:srgbClr val="7B7B7B"/>
                </a:solidFill>
                <a:latin typeface="Calibri"/>
                <a:cs typeface="Calibri"/>
              </a:rPr>
              <a:t>250</a:t>
            </a:r>
            <a:r>
              <a:rPr sz="1400" spc="-70" dirty="0">
                <a:solidFill>
                  <a:srgbClr val="7B7B7B"/>
                </a:solidFill>
                <a:latin typeface="Calibri"/>
                <a:cs typeface="Calibri"/>
              </a:rPr>
              <a:t> </a:t>
            </a:r>
            <a:r>
              <a:rPr sz="1400" dirty="0">
                <a:solidFill>
                  <a:srgbClr val="7B7B7B"/>
                </a:solidFill>
                <a:latin typeface="Calibri"/>
                <a:cs typeface="Calibri"/>
              </a:rPr>
              <a:t>KW</a:t>
            </a:r>
            <a:endParaRPr sz="1400" dirty="0">
              <a:latin typeface="Calibri"/>
              <a:cs typeface="Calibri"/>
            </a:endParaRPr>
          </a:p>
        </p:txBody>
      </p:sp>
      <p:sp>
        <p:nvSpPr>
          <p:cNvPr id="27" name="object 11">
            <a:extLst>
              <a:ext uri="{FF2B5EF4-FFF2-40B4-BE49-F238E27FC236}">
                <a16:creationId xmlns:a16="http://schemas.microsoft.com/office/drawing/2014/main" xmlns="" id="{9062CBB1-DCC0-4DE3-88C1-2D1652FFA9F3}"/>
              </a:ext>
            </a:extLst>
          </p:cNvPr>
          <p:cNvSpPr/>
          <p:nvPr/>
        </p:nvSpPr>
        <p:spPr>
          <a:xfrm>
            <a:off x="7217028" y="2159158"/>
            <a:ext cx="1578101" cy="2094210"/>
          </a:xfrm>
          <a:prstGeom prst="rect">
            <a:avLst/>
          </a:prstGeom>
          <a:blipFill>
            <a:blip r:embed="rId7" cstate="print"/>
            <a:stretch>
              <a:fillRect/>
            </a:stretch>
          </a:blipFill>
        </p:spPr>
        <p:txBody>
          <a:bodyPr wrap="square" lIns="0" tIns="0" rIns="0" bIns="0" rtlCol="0"/>
          <a:lstStyle/>
          <a:p>
            <a:endParaRPr/>
          </a:p>
        </p:txBody>
      </p:sp>
      <p:sp>
        <p:nvSpPr>
          <p:cNvPr id="28" name="object 12">
            <a:extLst>
              <a:ext uri="{FF2B5EF4-FFF2-40B4-BE49-F238E27FC236}">
                <a16:creationId xmlns:a16="http://schemas.microsoft.com/office/drawing/2014/main" xmlns="" id="{B1C458C4-A784-4413-9972-979F97299F3D}"/>
              </a:ext>
            </a:extLst>
          </p:cNvPr>
          <p:cNvSpPr txBox="1"/>
          <p:nvPr/>
        </p:nvSpPr>
        <p:spPr>
          <a:xfrm>
            <a:off x="7268211" y="1810799"/>
            <a:ext cx="101600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7B7B7B"/>
                </a:solidFill>
                <a:latin typeface="Calibri"/>
                <a:cs typeface="Calibri"/>
              </a:rPr>
              <a:t>NEPC 225</a:t>
            </a:r>
            <a:r>
              <a:rPr sz="1400" spc="-65" dirty="0">
                <a:solidFill>
                  <a:srgbClr val="7B7B7B"/>
                </a:solidFill>
                <a:latin typeface="Calibri"/>
                <a:cs typeface="Calibri"/>
              </a:rPr>
              <a:t> </a:t>
            </a:r>
            <a:r>
              <a:rPr sz="1400" dirty="0">
                <a:solidFill>
                  <a:srgbClr val="7B7B7B"/>
                </a:solidFill>
                <a:latin typeface="Calibri"/>
                <a:cs typeface="Calibri"/>
              </a:rPr>
              <a:t>KW</a:t>
            </a:r>
            <a:endParaRPr sz="1400" dirty="0">
              <a:latin typeface="Calibri"/>
              <a:cs typeface="Calibri"/>
            </a:endParaRPr>
          </a:p>
        </p:txBody>
      </p:sp>
      <p:sp>
        <p:nvSpPr>
          <p:cNvPr id="29" name="object 13">
            <a:extLst>
              <a:ext uri="{FF2B5EF4-FFF2-40B4-BE49-F238E27FC236}">
                <a16:creationId xmlns:a16="http://schemas.microsoft.com/office/drawing/2014/main" xmlns="" id="{4000B824-5D8E-4584-BDDA-6375F5884EEB}"/>
              </a:ext>
            </a:extLst>
          </p:cNvPr>
          <p:cNvSpPr txBox="1"/>
          <p:nvPr/>
        </p:nvSpPr>
        <p:spPr>
          <a:xfrm>
            <a:off x="3763103" y="4439115"/>
            <a:ext cx="121983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7B7B7B"/>
                </a:solidFill>
                <a:latin typeface="Arial"/>
                <a:cs typeface="Arial"/>
              </a:rPr>
              <a:t>Weight : 16</a:t>
            </a:r>
            <a:r>
              <a:rPr sz="1400" spc="-125" dirty="0">
                <a:solidFill>
                  <a:srgbClr val="7B7B7B"/>
                </a:solidFill>
                <a:latin typeface="Arial"/>
                <a:cs typeface="Arial"/>
              </a:rPr>
              <a:t> </a:t>
            </a:r>
            <a:r>
              <a:rPr sz="1400" dirty="0">
                <a:solidFill>
                  <a:srgbClr val="7B7B7B"/>
                </a:solidFill>
                <a:latin typeface="Arial"/>
                <a:cs typeface="Arial"/>
              </a:rPr>
              <a:t>ton</a:t>
            </a:r>
            <a:endParaRPr sz="1400" dirty="0">
              <a:latin typeface="Arial"/>
              <a:cs typeface="Arial"/>
            </a:endParaRPr>
          </a:p>
        </p:txBody>
      </p:sp>
      <p:sp>
        <p:nvSpPr>
          <p:cNvPr id="30" name="object 14">
            <a:extLst>
              <a:ext uri="{FF2B5EF4-FFF2-40B4-BE49-F238E27FC236}">
                <a16:creationId xmlns:a16="http://schemas.microsoft.com/office/drawing/2014/main" xmlns="" id="{C65067FB-2EF2-4D32-9C6C-17371EF8AEAF}"/>
              </a:ext>
            </a:extLst>
          </p:cNvPr>
          <p:cNvSpPr txBox="1"/>
          <p:nvPr/>
        </p:nvSpPr>
        <p:spPr>
          <a:xfrm>
            <a:off x="1822174" y="4439116"/>
            <a:ext cx="121983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7B7B7B"/>
                </a:solidFill>
                <a:latin typeface="Arial"/>
                <a:cs typeface="Arial"/>
              </a:rPr>
              <a:t>Weight : 25</a:t>
            </a:r>
            <a:r>
              <a:rPr sz="1400" spc="-125" dirty="0">
                <a:solidFill>
                  <a:srgbClr val="7B7B7B"/>
                </a:solidFill>
                <a:latin typeface="Arial"/>
                <a:cs typeface="Arial"/>
              </a:rPr>
              <a:t> </a:t>
            </a:r>
            <a:r>
              <a:rPr sz="1400" dirty="0">
                <a:solidFill>
                  <a:srgbClr val="7B7B7B"/>
                </a:solidFill>
                <a:latin typeface="Arial"/>
                <a:cs typeface="Arial"/>
              </a:rPr>
              <a:t>ton</a:t>
            </a:r>
            <a:endParaRPr sz="1400" dirty="0">
              <a:latin typeface="Arial"/>
              <a:cs typeface="Arial"/>
            </a:endParaRPr>
          </a:p>
        </p:txBody>
      </p:sp>
      <p:sp>
        <p:nvSpPr>
          <p:cNvPr id="31" name="object 15">
            <a:extLst>
              <a:ext uri="{FF2B5EF4-FFF2-40B4-BE49-F238E27FC236}">
                <a16:creationId xmlns:a16="http://schemas.microsoft.com/office/drawing/2014/main" xmlns="" id="{99CC3A78-613B-4836-BF71-B815DFA14E0A}"/>
              </a:ext>
            </a:extLst>
          </p:cNvPr>
          <p:cNvSpPr txBox="1"/>
          <p:nvPr/>
        </p:nvSpPr>
        <p:spPr>
          <a:xfrm>
            <a:off x="291679" y="4439117"/>
            <a:ext cx="121983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7B7B7B"/>
                </a:solidFill>
                <a:latin typeface="Arial"/>
                <a:cs typeface="Arial"/>
              </a:rPr>
              <a:t>Weight : 35</a:t>
            </a:r>
            <a:r>
              <a:rPr sz="1400" spc="-125" dirty="0">
                <a:solidFill>
                  <a:srgbClr val="7B7B7B"/>
                </a:solidFill>
                <a:latin typeface="Arial"/>
                <a:cs typeface="Arial"/>
              </a:rPr>
              <a:t> </a:t>
            </a:r>
            <a:r>
              <a:rPr sz="1400" dirty="0">
                <a:solidFill>
                  <a:srgbClr val="7B7B7B"/>
                </a:solidFill>
                <a:latin typeface="Arial"/>
                <a:cs typeface="Arial"/>
              </a:rPr>
              <a:t>ton</a:t>
            </a:r>
            <a:endParaRPr sz="1400">
              <a:latin typeface="Arial"/>
              <a:cs typeface="Arial"/>
            </a:endParaRPr>
          </a:p>
        </p:txBody>
      </p:sp>
      <p:sp>
        <p:nvSpPr>
          <p:cNvPr id="32" name="object 16">
            <a:extLst>
              <a:ext uri="{FF2B5EF4-FFF2-40B4-BE49-F238E27FC236}">
                <a16:creationId xmlns:a16="http://schemas.microsoft.com/office/drawing/2014/main" xmlns="" id="{98ED6BB3-3DD7-4EF0-88EA-AE3A6046680D}"/>
              </a:ext>
            </a:extLst>
          </p:cNvPr>
          <p:cNvSpPr txBox="1"/>
          <p:nvPr/>
        </p:nvSpPr>
        <p:spPr>
          <a:xfrm>
            <a:off x="5709632" y="4416624"/>
            <a:ext cx="112204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7B7B7B"/>
                </a:solidFill>
                <a:latin typeface="Arial"/>
                <a:cs typeface="Arial"/>
              </a:rPr>
              <a:t>Weight : 6</a:t>
            </a:r>
            <a:r>
              <a:rPr sz="1400" spc="-125" dirty="0">
                <a:solidFill>
                  <a:srgbClr val="7B7B7B"/>
                </a:solidFill>
                <a:latin typeface="Arial"/>
                <a:cs typeface="Arial"/>
              </a:rPr>
              <a:t> </a:t>
            </a:r>
            <a:r>
              <a:rPr sz="1400" dirty="0">
                <a:solidFill>
                  <a:srgbClr val="7B7B7B"/>
                </a:solidFill>
                <a:latin typeface="Arial"/>
                <a:cs typeface="Arial"/>
              </a:rPr>
              <a:t>ton</a:t>
            </a:r>
            <a:endParaRPr sz="1400" dirty="0">
              <a:latin typeface="Arial"/>
              <a:cs typeface="Arial"/>
            </a:endParaRPr>
          </a:p>
        </p:txBody>
      </p:sp>
      <p:sp>
        <p:nvSpPr>
          <p:cNvPr id="33" name="object 17">
            <a:extLst>
              <a:ext uri="{FF2B5EF4-FFF2-40B4-BE49-F238E27FC236}">
                <a16:creationId xmlns:a16="http://schemas.microsoft.com/office/drawing/2014/main" xmlns="" id="{4C3642AE-80F2-4860-A5FD-6DC5013C13B3}"/>
              </a:ext>
            </a:extLst>
          </p:cNvPr>
          <p:cNvSpPr txBox="1"/>
          <p:nvPr/>
        </p:nvSpPr>
        <p:spPr>
          <a:xfrm>
            <a:off x="7321826" y="4422596"/>
            <a:ext cx="119253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7B7B7B"/>
                </a:solidFill>
                <a:latin typeface="Calibri"/>
                <a:cs typeface="Calibri"/>
              </a:rPr>
              <a:t>Weight : 5.5</a:t>
            </a:r>
            <a:r>
              <a:rPr sz="1400" spc="-85" dirty="0">
                <a:solidFill>
                  <a:srgbClr val="7B7B7B"/>
                </a:solidFill>
                <a:latin typeface="Calibri"/>
                <a:cs typeface="Calibri"/>
              </a:rPr>
              <a:t> </a:t>
            </a:r>
            <a:r>
              <a:rPr sz="1400" dirty="0">
                <a:solidFill>
                  <a:srgbClr val="7B7B7B"/>
                </a:solidFill>
                <a:latin typeface="Calibri"/>
                <a:cs typeface="Calibri"/>
              </a:rPr>
              <a:t>ton</a:t>
            </a:r>
            <a:endParaRPr sz="1400" dirty="0">
              <a:latin typeface="Calibri"/>
              <a:cs typeface="Calibri"/>
            </a:endParaRPr>
          </a:p>
        </p:txBody>
      </p:sp>
      <p:sp>
        <p:nvSpPr>
          <p:cNvPr id="35" name="object 19">
            <a:extLst>
              <a:ext uri="{FF2B5EF4-FFF2-40B4-BE49-F238E27FC236}">
                <a16:creationId xmlns:a16="http://schemas.microsoft.com/office/drawing/2014/main" xmlns="" id="{4653C460-09FE-4A1A-BC17-12508E6E02D6}"/>
              </a:ext>
            </a:extLst>
          </p:cNvPr>
          <p:cNvSpPr/>
          <p:nvPr/>
        </p:nvSpPr>
        <p:spPr>
          <a:xfrm>
            <a:off x="8229600" y="5638800"/>
            <a:ext cx="570920" cy="653670"/>
          </a:xfrm>
          <a:prstGeom prst="rect">
            <a:avLst/>
          </a:prstGeom>
          <a:blipFill>
            <a:blip r:embed="rId8" cstate="print"/>
            <a:stretch>
              <a:fillRect/>
            </a:stretch>
          </a:blipFill>
        </p:spPr>
        <p:txBody>
          <a:bodyPr wrap="square" lIns="0" tIns="0" rIns="0" bIns="0" rtlCol="0"/>
          <a:lstStyle/>
          <a:p>
            <a:endParaRPr/>
          </a:p>
        </p:txBody>
      </p:sp>
      <p:pic>
        <p:nvPicPr>
          <p:cNvPr id="34" name="Picture 4"/>
          <p:cNvPicPr>
            <a:picLocks noChangeAspect="1" noChangeArrowheads="1"/>
          </p:cNvPicPr>
          <p:nvPr/>
        </p:nvPicPr>
        <p:blipFill>
          <a:blip r:embed="rId9"/>
          <a:srcRect/>
          <a:stretch>
            <a:fillRect/>
          </a:stretch>
        </p:blipFill>
        <p:spPr bwMode="auto">
          <a:xfrm>
            <a:off x="5315893" y="1524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290904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3291" y="1070972"/>
            <a:ext cx="3657600" cy="456535"/>
          </a:xfrm>
        </p:spPr>
        <p:txBody>
          <a:bodyPr>
            <a:noAutofit/>
          </a:bodyPr>
          <a:lstStyle/>
          <a:p>
            <a:r>
              <a:rPr lang="en-US" sz="2800" b="1" dirty="0">
                <a:solidFill>
                  <a:srgbClr val="2401A3"/>
                </a:solidFill>
                <a:latin typeface="+mj-lt"/>
              </a:rPr>
              <a:t>Gear Box Replacement</a:t>
            </a:r>
          </a:p>
        </p:txBody>
      </p:sp>
      <p:pic>
        <p:nvPicPr>
          <p:cNvPr id="10" name="Picture 2" descr="Picture 2">
            <a:extLst>
              <a:ext uri="{FF2B5EF4-FFF2-40B4-BE49-F238E27FC236}">
                <a16:creationId xmlns:a16="http://schemas.microsoft.com/office/drawing/2014/main" xmlns="" id="{8BEFB8E7-A5EB-4F1A-ACED-5B1A53980593}"/>
              </a:ext>
            </a:extLst>
          </p:cNvPr>
          <p:cNvPicPr>
            <a:picLocks noChangeAspect="1"/>
          </p:cNvPicPr>
          <p:nvPr/>
        </p:nvPicPr>
        <p:blipFill>
          <a:blip r:embed="rId2"/>
          <a:stretch>
            <a:fillRect/>
          </a:stretch>
        </p:blipFill>
        <p:spPr>
          <a:xfrm>
            <a:off x="5495130" y="151956"/>
            <a:ext cx="3301206" cy="971550"/>
          </a:xfrm>
          <a:prstGeom prst="rect">
            <a:avLst/>
          </a:prstGeom>
          <a:ln w="12700">
            <a:miter lim="400000"/>
          </a:ln>
          <a:effectLst>
            <a:outerShdw blurRad="292100" dist="139700" dir="2700000" rotWithShape="0">
              <a:srgbClr val="333333">
                <a:alpha val="64999"/>
              </a:srgbClr>
            </a:outerShdw>
          </a:effectLst>
        </p:spPr>
      </p:pic>
      <p:sp>
        <p:nvSpPr>
          <p:cNvPr id="9" name="Rectangle 8">
            <a:extLst>
              <a:ext uri="{FF2B5EF4-FFF2-40B4-BE49-F238E27FC236}">
                <a16:creationId xmlns:a16="http://schemas.microsoft.com/office/drawing/2014/main" xmlns="" id="{6FF2AFA6-7EB3-4212-868C-525D69435795}"/>
              </a:ext>
            </a:extLst>
          </p:cNvPr>
          <p:cNvSpPr/>
          <p:nvPr/>
        </p:nvSpPr>
        <p:spPr>
          <a:xfrm>
            <a:off x="609600" y="215752"/>
            <a:ext cx="2999539" cy="523220"/>
          </a:xfrm>
          <a:prstGeom prst="rect">
            <a:avLst/>
          </a:prstGeom>
        </p:spPr>
        <p:txBody>
          <a:bodyPr wrap="squar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sp>
        <p:nvSpPr>
          <p:cNvPr id="36" name="object 3">
            <a:extLst>
              <a:ext uri="{FF2B5EF4-FFF2-40B4-BE49-F238E27FC236}">
                <a16:creationId xmlns:a16="http://schemas.microsoft.com/office/drawing/2014/main" xmlns="" id="{96D45716-2542-4FB3-8853-D7FA3B33AC04}"/>
              </a:ext>
            </a:extLst>
          </p:cNvPr>
          <p:cNvSpPr txBox="1"/>
          <p:nvPr/>
        </p:nvSpPr>
        <p:spPr>
          <a:xfrm>
            <a:off x="4010849" y="1650129"/>
            <a:ext cx="118173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7B7B7B"/>
                </a:solidFill>
                <a:latin typeface="Calibri"/>
                <a:cs typeface="Calibri"/>
              </a:rPr>
              <a:t>NEG-Micon, 950</a:t>
            </a:r>
            <a:r>
              <a:rPr sz="1100" spc="-100" dirty="0">
                <a:solidFill>
                  <a:srgbClr val="7B7B7B"/>
                </a:solidFill>
                <a:latin typeface="Calibri"/>
                <a:cs typeface="Calibri"/>
              </a:rPr>
              <a:t> </a:t>
            </a:r>
            <a:r>
              <a:rPr sz="1100" dirty="0">
                <a:solidFill>
                  <a:srgbClr val="7B7B7B"/>
                </a:solidFill>
                <a:latin typeface="Calibri"/>
                <a:cs typeface="Calibri"/>
              </a:rPr>
              <a:t>KW</a:t>
            </a:r>
            <a:endParaRPr sz="1100" dirty="0">
              <a:latin typeface="Calibri"/>
              <a:cs typeface="Calibri"/>
            </a:endParaRPr>
          </a:p>
        </p:txBody>
      </p:sp>
      <p:sp>
        <p:nvSpPr>
          <p:cNvPr id="37" name="object 4">
            <a:extLst>
              <a:ext uri="{FF2B5EF4-FFF2-40B4-BE49-F238E27FC236}">
                <a16:creationId xmlns:a16="http://schemas.microsoft.com/office/drawing/2014/main" xmlns="" id="{DC5B2CCB-0810-4146-95CF-A453E7035D2A}"/>
              </a:ext>
            </a:extLst>
          </p:cNvPr>
          <p:cNvSpPr txBox="1"/>
          <p:nvPr/>
        </p:nvSpPr>
        <p:spPr>
          <a:xfrm>
            <a:off x="2514600" y="1653609"/>
            <a:ext cx="956310"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7B7B7B"/>
                </a:solidFill>
                <a:latin typeface="Calibri"/>
                <a:cs typeface="Calibri"/>
              </a:rPr>
              <a:t>Suzlon,</a:t>
            </a:r>
            <a:r>
              <a:rPr sz="1100" spc="-65" dirty="0">
                <a:solidFill>
                  <a:srgbClr val="7B7B7B"/>
                </a:solidFill>
                <a:latin typeface="Calibri"/>
                <a:cs typeface="Calibri"/>
              </a:rPr>
              <a:t> </a:t>
            </a:r>
            <a:r>
              <a:rPr sz="1100" dirty="0">
                <a:solidFill>
                  <a:srgbClr val="7B7B7B"/>
                </a:solidFill>
                <a:latin typeface="Calibri"/>
                <a:cs typeface="Calibri"/>
              </a:rPr>
              <a:t>1.25MW</a:t>
            </a:r>
            <a:endParaRPr sz="1100" dirty="0">
              <a:latin typeface="Calibri"/>
              <a:cs typeface="Calibri"/>
            </a:endParaRPr>
          </a:p>
        </p:txBody>
      </p:sp>
      <p:sp>
        <p:nvSpPr>
          <p:cNvPr id="38" name="object 5">
            <a:extLst>
              <a:ext uri="{FF2B5EF4-FFF2-40B4-BE49-F238E27FC236}">
                <a16:creationId xmlns:a16="http://schemas.microsoft.com/office/drawing/2014/main" xmlns="" id="{59E64251-BD39-4746-A312-7508BFD44CCF}"/>
              </a:ext>
            </a:extLst>
          </p:cNvPr>
          <p:cNvSpPr txBox="1"/>
          <p:nvPr/>
        </p:nvSpPr>
        <p:spPr>
          <a:xfrm>
            <a:off x="603291" y="1653610"/>
            <a:ext cx="916305"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7B7B7B"/>
                </a:solidFill>
                <a:latin typeface="Calibri"/>
                <a:cs typeface="Calibri"/>
              </a:rPr>
              <a:t>Suzlon, </a:t>
            </a:r>
            <a:r>
              <a:rPr sz="1100" dirty="0">
                <a:solidFill>
                  <a:srgbClr val="7B7B7B"/>
                </a:solidFill>
                <a:latin typeface="Calibri"/>
                <a:cs typeface="Calibri"/>
              </a:rPr>
              <a:t>1.5</a:t>
            </a:r>
            <a:r>
              <a:rPr sz="1100" spc="-75" dirty="0">
                <a:solidFill>
                  <a:srgbClr val="7B7B7B"/>
                </a:solidFill>
                <a:latin typeface="Calibri"/>
                <a:cs typeface="Calibri"/>
              </a:rPr>
              <a:t> </a:t>
            </a:r>
            <a:r>
              <a:rPr sz="1100" dirty="0">
                <a:solidFill>
                  <a:srgbClr val="7B7B7B"/>
                </a:solidFill>
                <a:latin typeface="Calibri"/>
                <a:cs typeface="Calibri"/>
              </a:rPr>
              <a:t>MW</a:t>
            </a:r>
            <a:endParaRPr sz="1100" dirty="0">
              <a:latin typeface="Calibri"/>
              <a:cs typeface="Calibri"/>
            </a:endParaRPr>
          </a:p>
        </p:txBody>
      </p:sp>
      <p:sp>
        <p:nvSpPr>
          <p:cNvPr id="39" name="object 6">
            <a:extLst>
              <a:ext uri="{FF2B5EF4-FFF2-40B4-BE49-F238E27FC236}">
                <a16:creationId xmlns:a16="http://schemas.microsoft.com/office/drawing/2014/main" xmlns="" id="{3B437FD2-ABEB-4F03-B036-83407CE17942}"/>
              </a:ext>
            </a:extLst>
          </p:cNvPr>
          <p:cNvSpPr txBox="1"/>
          <p:nvPr/>
        </p:nvSpPr>
        <p:spPr>
          <a:xfrm>
            <a:off x="5673092" y="1650128"/>
            <a:ext cx="118173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7B7B7B"/>
                </a:solidFill>
                <a:latin typeface="Calibri"/>
                <a:cs typeface="Calibri"/>
              </a:rPr>
              <a:t>NEG-Micon, 750</a:t>
            </a:r>
            <a:r>
              <a:rPr sz="1100" spc="-100" dirty="0">
                <a:solidFill>
                  <a:srgbClr val="7B7B7B"/>
                </a:solidFill>
                <a:latin typeface="Calibri"/>
                <a:cs typeface="Calibri"/>
              </a:rPr>
              <a:t> </a:t>
            </a:r>
            <a:r>
              <a:rPr sz="1100" dirty="0">
                <a:solidFill>
                  <a:srgbClr val="7B7B7B"/>
                </a:solidFill>
                <a:latin typeface="Calibri"/>
                <a:cs typeface="Calibri"/>
              </a:rPr>
              <a:t>KW</a:t>
            </a:r>
            <a:endParaRPr sz="1100" dirty="0">
              <a:latin typeface="Calibri"/>
              <a:cs typeface="Calibri"/>
            </a:endParaRPr>
          </a:p>
        </p:txBody>
      </p:sp>
      <p:sp>
        <p:nvSpPr>
          <p:cNvPr id="42" name="object 9">
            <a:extLst>
              <a:ext uri="{FF2B5EF4-FFF2-40B4-BE49-F238E27FC236}">
                <a16:creationId xmlns:a16="http://schemas.microsoft.com/office/drawing/2014/main" xmlns="" id="{23AD8202-F232-4692-8A00-4694E203A64C}"/>
              </a:ext>
            </a:extLst>
          </p:cNvPr>
          <p:cNvSpPr txBox="1"/>
          <p:nvPr/>
        </p:nvSpPr>
        <p:spPr>
          <a:xfrm>
            <a:off x="7394766" y="1650127"/>
            <a:ext cx="76390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7B7B7B"/>
                </a:solidFill>
                <a:latin typeface="Calibri"/>
                <a:cs typeface="Calibri"/>
              </a:rPr>
              <a:t>RRB, 500</a:t>
            </a:r>
            <a:r>
              <a:rPr sz="1100" spc="-75" dirty="0">
                <a:solidFill>
                  <a:srgbClr val="7B7B7B"/>
                </a:solidFill>
                <a:latin typeface="Calibri"/>
                <a:cs typeface="Calibri"/>
              </a:rPr>
              <a:t> </a:t>
            </a:r>
            <a:r>
              <a:rPr sz="1100" dirty="0">
                <a:solidFill>
                  <a:srgbClr val="7B7B7B"/>
                </a:solidFill>
                <a:latin typeface="Calibri"/>
                <a:cs typeface="Calibri"/>
              </a:rPr>
              <a:t>KW</a:t>
            </a:r>
            <a:endParaRPr sz="1100" dirty="0">
              <a:latin typeface="Calibri"/>
              <a:cs typeface="Calibri"/>
            </a:endParaRPr>
          </a:p>
        </p:txBody>
      </p:sp>
      <p:sp>
        <p:nvSpPr>
          <p:cNvPr id="43" name="object 10">
            <a:extLst>
              <a:ext uri="{FF2B5EF4-FFF2-40B4-BE49-F238E27FC236}">
                <a16:creationId xmlns:a16="http://schemas.microsoft.com/office/drawing/2014/main" xmlns="" id="{5F0F91C1-A14F-4E3D-8926-0EEB30EACE7B}"/>
              </a:ext>
            </a:extLst>
          </p:cNvPr>
          <p:cNvSpPr/>
          <p:nvPr/>
        </p:nvSpPr>
        <p:spPr>
          <a:xfrm>
            <a:off x="6999770" y="1947172"/>
            <a:ext cx="1709927" cy="2264664"/>
          </a:xfrm>
          <a:prstGeom prst="rect">
            <a:avLst/>
          </a:prstGeom>
          <a:blipFill>
            <a:blip r:embed="rId3" cstate="print"/>
            <a:stretch>
              <a:fillRect/>
            </a:stretch>
          </a:blipFill>
        </p:spPr>
        <p:txBody>
          <a:bodyPr wrap="square" lIns="0" tIns="0" rIns="0" bIns="0" rtlCol="0"/>
          <a:lstStyle/>
          <a:p>
            <a:endParaRPr/>
          </a:p>
        </p:txBody>
      </p:sp>
      <p:sp>
        <p:nvSpPr>
          <p:cNvPr id="44" name="object 11">
            <a:extLst>
              <a:ext uri="{FF2B5EF4-FFF2-40B4-BE49-F238E27FC236}">
                <a16:creationId xmlns:a16="http://schemas.microsoft.com/office/drawing/2014/main" xmlns="" id="{68E9667E-485F-4CC5-A0BA-6D2D53DF89D3}"/>
              </a:ext>
            </a:extLst>
          </p:cNvPr>
          <p:cNvSpPr/>
          <p:nvPr/>
        </p:nvSpPr>
        <p:spPr>
          <a:xfrm>
            <a:off x="3680924" y="1947172"/>
            <a:ext cx="1662683" cy="2264664"/>
          </a:xfrm>
          <a:prstGeom prst="rect">
            <a:avLst/>
          </a:prstGeom>
          <a:blipFill>
            <a:blip r:embed="rId4" cstate="print"/>
            <a:stretch>
              <a:fillRect/>
            </a:stretch>
          </a:blipFill>
        </p:spPr>
        <p:txBody>
          <a:bodyPr wrap="square" lIns="0" tIns="0" rIns="0" bIns="0" rtlCol="0"/>
          <a:lstStyle/>
          <a:p>
            <a:endParaRPr/>
          </a:p>
        </p:txBody>
      </p:sp>
      <p:sp>
        <p:nvSpPr>
          <p:cNvPr id="45" name="object 12">
            <a:extLst>
              <a:ext uri="{FF2B5EF4-FFF2-40B4-BE49-F238E27FC236}">
                <a16:creationId xmlns:a16="http://schemas.microsoft.com/office/drawing/2014/main" xmlns="" id="{B251E216-E5C8-4226-8246-67CBE2DD8FEE}"/>
              </a:ext>
            </a:extLst>
          </p:cNvPr>
          <p:cNvSpPr/>
          <p:nvPr/>
        </p:nvSpPr>
        <p:spPr>
          <a:xfrm>
            <a:off x="2024761" y="1947172"/>
            <a:ext cx="1680972" cy="2264664"/>
          </a:xfrm>
          <a:prstGeom prst="rect">
            <a:avLst/>
          </a:prstGeom>
          <a:blipFill>
            <a:blip r:embed="rId5" cstate="print"/>
            <a:stretch>
              <a:fillRect/>
            </a:stretch>
          </a:blipFill>
        </p:spPr>
        <p:txBody>
          <a:bodyPr wrap="square" lIns="0" tIns="0" rIns="0" bIns="0" rtlCol="0"/>
          <a:lstStyle/>
          <a:p>
            <a:endParaRPr/>
          </a:p>
        </p:txBody>
      </p:sp>
      <p:sp>
        <p:nvSpPr>
          <p:cNvPr id="46" name="object 13">
            <a:extLst>
              <a:ext uri="{FF2B5EF4-FFF2-40B4-BE49-F238E27FC236}">
                <a16:creationId xmlns:a16="http://schemas.microsoft.com/office/drawing/2014/main" xmlns="" id="{929EEEA7-DD8B-4232-B56E-57F00A852E17}"/>
              </a:ext>
            </a:extLst>
          </p:cNvPr>
          <p:cNvSpPr/>
          <p:nvPr/>
        </p:nvSpPr>
        <p:spPr>
          <a:xfrm>
            <a:off x="5343607" y="1947172"/>
            <a:ext cx="1697735" cy="2264664"/>
          </a:xfrm>
          <a:prstGeom prst="rect">
            <a:avLst/>
          </a:prstGeom>
          <a:blipFill>
            <a:blip r:embed="rId6" cstate="print"/>
            <a:stretch>
              <a:fillRect/>
            </a:stretch>
          </a:blipFill>
        </p:spPr>
        <p:txBody>
          <a:bodyPr wrap="square" lIns="0" tIns="0" rIns="0" bIns="0" rtlCol="0"/>
          <a:lstStyle/>
          <a:p>
            <a:endParaRPr/>
          </a:p>
        </p:txBody>
      </p:sp>
      <p:sp>
        <p:nvSpPr>
          <p:cNvPr id="47" name="object 14">
            <a:extLst>
              <a:ext uri="{FF2B5EF4-FFF2-40B4-BE49-F238E27FC236}">
                <a16:creationId xmlns:a16="http://schemas.microsoft.com/office/drawing/2014/main" xmlns="" id="{3943CDED-3056-4F88-B2AE-BFF6CEC1D1C6}"/>
              </a:ext>
            </a:extLst>
          </p:cNvPr>
          <p:cNvSpPr/>
          <p:nvPr/>
        </p:nvSpPr>
        <p:spPr>
          <a:xfrm>
            <a:off x="397129" y="1947172"/>
            <a:ext cx="1627632" cy="2264664"/>
          </a:xfrm>
          <a:prstGeom prst="rect">
            <a:avLst/>
          </a:prstGeom>
          <a:blipFill>
            <a:blip r:embed="rId7" cstate="print"/>
            <a:stretch>
              <a:fillRect/>
            </a:stretch>
          </a:blipFill>
        </p:spPr>
        <p:txBody>
          <a:bodyPr wrap="square" lIns="0" tIns="0" rIns="0" bIns="0" rtlCol="0"/>
          <a:lstStyle/>
          <a:p>
            <a:endParaRPr/>
          </a:p>
        </p:txBody>
      </p:sp>
      <p:sp>
        <p:nvSpPr>
          <p:cNvPr id="48" name="object 15">
            <a:extLst>
              <a:ext uri="{FF2B5EF4-FFF2-40B4-BE49-F238E27FC236}">
                <a16:creationId xmlns:a16="http://schemas.microsoft.com/office/drawing/2014/main" xmlns="" id="{39A52299-2616-4ABD-ABB2-20874811D0C8}"/>
              </a:ext>
            </a:extLst>
          </p:cNvPr>
          <p:cNvSpPr txBox="1"/>
          <p:nvPr/>
        </p:nvSpPr>
        <p:spPr>
          <a:xfrm>
            <a:off x="4076363" y="4311722"/>
            <a:ext cx="100076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B7B7B"/>
                </a:solidFill>
                <a:latin typeface="Arial"/>
                <a:cs typeface="Arial"/>
              </a:rPr>
              <a:t>Weight : 7.5</a:t>
            </a:r>
            <a:r>
              <a:rPr sz="1100" spc="-145" dirty="0">
                <a:solidFill>
                  <a:srgbClr val="7B7B7B"/>
                </a:solidFill>
                <a:latin typeface="Arial"/>
                <a:cs typeface="Arial"/>
              </a:rPr>
              <a:t> </a:t>
            </a:r>
            <a:r>
              <a:rPr sz="1100" dirty="0">
                <a:solidFill>
                  <a:srgbClr val="7B7B7B"/>
                </a:solidFill>
                <a:latin typeface="Arial"/>
                <a:cs typeface="Arial"/>
              </a:rPr>
              <a:t>ton</a:t>
            </a:r>
            <a:endParaRPr sz="1100" dirty="0">
              <a:latin typeface="Arial"/>
              <a:cs typeface="Arial"/>
            </a:endParaRPr>
          </a:p>
        </p:txBody>
      </p:sp>
      <p:sp>
        <p:nvSpPr>
          <p:cNvPr id="49" name="object 16">
            <a:extLst>
              <a:ext uri="{FF2B5EF4-FFF2-40B4-BE49-F238E27FC236}">
                <a16:creationId xmlns:a16="http://schemas.microsoft.com/office/drawing/2014/main" xmlns="" id="{73AF5C13-5250-475F-8AB3-F8B8A2041376}"/>
              </a:ext>
            </a:extLst>
          </p:cNvPr>
          <p:cNvSpPr txBox="1"/>
          <p:nvPr/>
        </p:nvSpPr>
        <p:spPr>
          <a:xfrm>
            <a:off x="2286000" y="4311723"/>
            <a:ext cx="963294"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B7B7B"/>
                </a:solidFill>
                <a:latin typeface="Arial"/>
                <a:cs typeface="Arial"/>
              </a:rPr>
              <a:t>Weight : 10</a:t>
            </a:r>
            <a:r>
              <a:rPr sz="1100" spc="-135" dirty="0">
                <a:solidFill>
                  <a:srgbClr val="7B7B7B"/>
                </a:solidFill>
                <a:latin typeface="Arial"/>
                <a:cs typeface="Arial"/>
              </a:rPr>
              <a:t> </a:t>
            </a:r>
            <a:r>
              <a:rPr sz="1100" dirty="0">
                <a:solidFill>
                  <a:srgbClr val="7B7B7B"/>
                </a:solidFill>
                <a:latin typeface="Arial"/>
                <a:cs typeface="Arial"/>
              </a:rPr>
              <a:t>ton</a:t>
            </a:r>
            <a:endParaRPr sz="1100" dirty="0">
              <a:latin typeface="Arial"/>
              <a:cs typeface="Arial"/>
            </a:endParaRPr>
          </a:p>
        </p:txBody>
      </p:sp>
      <p:sp>
        <p:nvSpPr>
          <p:cNvPr id="50" name="object 17">
            <a:extLst>
              <a:ext uri="{FF2B5EF4-FFF2-40B4-BE49-F238E27FC236}">
                <a16:creationId xmlns:a16="http://schemas.microsoft.com/office/drawing/2014/main" xmlns="" id="{D3B7FD71-7330-4994-8340-661570869674}"/>
              </a:ext>
            </a:extLst>
          </p:cNvPr>
          <p:cNvSpPr txBox="1"/>
          <p:nvPr/>
        </p:nvSpPr>
        <p:spPr>
          <a:xfrm>
            <a:off x="645350" y="4311723"/>
            <a:ext cx="906144"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B7B7B"/>
                </a:solidFill>
                <a:latin typeface="Calibri"/>
                <a:cs typeface="Calibri"/>
              </a:rPr>
              <a:t>Weight : 15</a:t>
            </a:r>
            <a:r>
              <a:rPr sz="1100" spc="-105" dirty="0">
                <a:solidFill>
                  <a:srgbClr val="7B7B7B"/>
                </a:solidFill>
                <a:latin typeface="Calibri"/>
                <a:cs typeface="Calibri"/>
              </a:rPr>
              <a:t> </a:t>
            </a:r>
            <a:r>
              <a:rPr sz="1100" dirty="0">
                <a:solidFill>
                  <a:srgbClr val="7B7B7B"/>
                </a:solidFill>
                <a:latin typeface="Calibri"/>
                <a:cs typeface="Calibri"/>
              </a:rPr>
              <a:t>ton</a:t>
            </a:r>
            <a:endParaRPr sz="1100" dirty="0">
              <a:latin typeface="Calibri"/>
              <a:cs typeface="Calibri"/>
            </a:endParaRPr>
          </a:p>
        </p:txBody>
      </p:sp>
      <p:sp>
        <p:nvSpPr>
          <p:cNvPr id="51" name="object 18">
            <a:extLst>
              <a:ext uri="{FF2B5EF4-FFF2-40B4-BE49-F238E27FC236}">
                <a16:creationId xmlns:a16="http://schemas.microsoft.com/office/drawing/2014/main" xmlns="" id="{948FE295-58C2-4EEC-8E69-765D36486ABF}"/>
              </a:ext>
            </a:extLst>
          </p:cNvPr>
          <p:cNvSpPr txBox="1"/>
          <p:nvPr/>
        </p:nvSpPr>
        <p:spPr>
          <a:xfrm>
            <a:off x="5894708" y="4311721"/>
            <a:ext cx="88519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B7B7B"/>
                </a:solidFill>
                <a:latin typeface="Arial"/>
                <a:cs typeface="Arial"/>
              </a:rPr>
              <a:t>Weight : 7</a:t>
            </a:r>
            <a:r>
              <a:rPr sz="1100" spc="-140" dirty="0">
                <a:solidFill>
                  <a:srgbClr val="7B7B7B"/>
                </a:solidFill>
                <a:latin typeface="Arial"/>
                <a:cs typeface="Arial"/>
              </a:rPr>
              <a:t> </a:t>
            </a:r>
            <a:r>
              <a:rPr sz="1100" dirty="0">
                <a:solidFill>
                  <a:srgbClr val="7B7B7B"/>
                </a:solidFill>
                <a:latin typeface="Arial"/>
                <a:cs typeface="Arial"/>
              </a:rPr>
              <a:t>ton</a:t>
            </a:r>
            <a:endParaRPr sz="1100" dirty="0">
              <a:latin typeface="Arial"/>
              <a:cs typeface="Arial"/>
            </a:endParaRPr>
          </a:p>
        </p:txBody>
      </p:sp>
      <p:sp>
        <p:nvSpPr>
          <p:cNvPr id="53" name="object 20">
            <a:extLst>
              <a:ext uri="{FF2B5EF4-FFF2-40B4-BE49-F238E27FC236}">
                <a16:creationId xmlns:a16="http://schemas.microsoft.com/office/drawing/2014/main" xmlns="" id="{2E1201B3-7CD6-4E5E-B2DB-F21CB0CF92AE}"/>
              </a:ext>
            </a:extLst>
          </p:cNvPr>
          <p:cNvSpPr txBox="1"/>
          <p:nvPr/>
        </p:nvSpPr>
        <p:spPr>
          <a:xfrm>
            <a:off x="7394766" y="4311720"/>
            <a:ext cx="88519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B7B7B"/>
                </a:solidFill>
                <a:latin typeface="Arial"/>
                <a:cs typeface="Arial"/>
              </a:rPr>
              <a:t>Weight : 6</a:t>
            </a:r>
            <a:r>
              <a:rPr sz="1100" spc="-140" dirty="0">
                <a:solidFill>
                  <a:srgbClr val="7B7B7B"/>
                </a:solidFill>
                <a:latin typeface="Arial"/>
                <a:cs typeface="Arial"/>
              </a:rPr>
              <a:t> </a:t>
            </a:r>
            <a:r>
              <a:rPr sz="1100" dirty="0">
                <a:solidFill>
                  <a:srgbClr val="7B7B7B"/>
                </a:solidFill>
                <a:latin typeface="Arial"/>
                <a:cs typeface="Arial"/>
              </a:rPr>
              <a:t>ton</a:t>
            </a:r>
            <a:endParaRPr sz="1100" dirty="0">
              <a:latin typeface="Arial"/>
              <a:cs typeface="Arial"/>
            </a:endParaRPr>
          </a:p>
        </p:txBody>
      </p:sp>
      <p:pic>
        <p:nvPicPr>
          <p:cNvPr id="20" name="Picture 4"/>
          <p:cNvPicPr>
            <a:picLocks noChangeAspect="1" noChangeArrowheads="1"/>
          </p:cNvPicPr>
          <p:nvPr/>
        </p:nvPicPr>
        <p:blipFill>
          <a:blip r:embed="rId8"/>
          <a:srcRect/>
          <a:stretch>
            <a:fillRect/>
          </a:stretch>
        </p:blipFill>
        <p:spPr bwMode="auto">
          <a:xfrm>
            <a:off x="5315893" y="1524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38194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1847E-3781-4E27-99DC-EB0370A83863}"/>
              </a:ext>
            </a:extLst>
          </p:cNvPr>
          <p:cNvSpPr>
            <a:spLocks noGrp="1"/>
          </p:cNvSpPr>
          <p:nvPr>
            <p:ph type="title"/>
          </p:nvPr>
        </p:nvSpPr>
        <p:spPr>
          <a:xfrm>
            <a:off x="3043428" y="1219200"/>
            <a:ext cx="2746248" cy="545592"/>
          </a:xfrm>
        </p:spPr>
        <p:txBody>
          <a:bodyPr/>
          <a:lstStyle/>
          <a:p>
            <a:r>
              <a:rPr lang="en-IN" sz="2800" spc="-5" dirty="0">
                <a:solidFill>
                  <a:srgbClr val="2401A3"/>
                </a:solidFill>
                <a:effectLst/>
              </a:rPr>
              <a:t>U</a:t>
            </a:r>
            <a:r>
              <a:rPr lang="en-IN" sz="2800" spc="-20" dirty="0">
                <a:solidFill>
                  <a:srgbClr val="2401A3"/>
                </a:solidFill>
                <a:effectLst/>
              </a:rPr>
              <a:t>n</a:t>
            </a:r>
            <a:r>
              <a:rPr lang="en-IN" sz="2800" spc="-5" dirty="0">
                <a:solidFill>
                  <a:srgbClr val="2401A3"/>
                </a:solidFill>
                <a:effectLst/>
              </a:rPr>
              <a:t>bala</a:t>
            </a:r>
            <a:r>
              <a:rPr lang="en-IN" sz="2800" spc="-25" dirty="0">
                <a:solidFill>
                  <a:srgbClr val="2401A3"/>
                </a:solidFill>
                <a:effectLst/>
              </a:rPr>
              <a:t>n</a:t>
            </a:r>
            <a:r>
              <a:rPr lang="en-IN" sz="2800" spc="-5" dirty="0">
                <a:solidFill>
                  <a:srgbClr val="2401A3"/>
                </a:solidFill>
                <a:effectLst/>
              </a:rPr>
              <a:t>ced</a:t>
            </a:r>
            <a:r>
              <a:rPr lang="en-IN" sz="2800" dirty="0">
                <a:solidFill>
                  <a:srgbClr val="2401A3"/>
                </a:solidFill>
                <a:effectLst/>
              </a:rPr>
              <a:t>	</a:t>
            </a:r>
            <a:r>
              <a:rPr lang="en-IN" sz="2800" spc="-5" dirty="0">
                <a:solidFill>
                  <a:srgbClr val="2401A3"/>
                </a:solidFill>
                <a:effectLst/>
              </a:rPr>
              <a:t>Rot</a:t>
            </a:r>
            <a:r>
              <a:rPr lang="en-IN" sz="2800" spc="-25" dirty="0">
                <a:solidFill>
                  <a:srgbClr val="2401A3"/>
                </a:solidFill>
                <a:effectLst/>
              </a:rPr>
              <a:t>o</a:t>
            </a:r>
            <a:r>
              <a:rPr lang="en-IN" sz="2800" spc="-5" dirty="0">
                <a:solidFill>
                  <a:srgbClr val="2401A3"/>
                </a:solidFill>
                <a:effectLst/>
              </a:rPr>
              <a:t>r</a:t>
            </a:r>
            <a:endParaRPr lang="en-IN" sz="2800" dirty="0">
              <a:solidFill>
                <a:srgbClr val="2401A3"/>
              </a:solidFill>
              <a:effectLst/>
            </a:endParaRPr>
          </a:p>
        </p:txBody>
      </p:sp>
      <p:sp>
        <p:nvSpPr>
          <p:cNvPr id="4" name="object 3">
            <a:extLst>
              <a:ext uri="{FF2B5EF4-FFF2-40B4-BE49-F238E27FC236}">
                <a16:creationId xmlns:a16="http://schemas.microsoft.com/office/drawing/2014/main" xmlns="" id="{EB50B904-8F8F-4DB5-B4B9-EF24CC98AED6}"/>
              </a:ext>
            </a:extLst>
          </p:cNvPr>
          <p:cNvSpPr/>
          <p:nvPr/>
        </p:nvSpPr>
        <p:spPr>
          <a:xfrm>
            <a:off x="787658" y="2057400"/>
            <a:ext cx="3555740" cy="397615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xmlns="" id="{3F179E80-CDCC-4FF6-A17D-90A1FBD0CBFB}"/>
              </a:ext>
            </a:extLst>
          </p:cNvPr>
          <p:cNvSpPr txBox="1"/>
          <p:nvPr/>
        </p:nvSpPr>
        <p:spPr>
          <a:xfrm>
            <a:off x="4754525" y="6033550"/>
            <a:ext cx="3555742" cy="406522"/>
          </a:xfrm>
          <a:prstGeom prst="rect">
            <a:avLst/>
          </a:prstGeom>
          <a:solidFill>
            <a:srgbClr val="00AC7E"/>
          </a:solidFill>
        </p:spPr>
        <p:txBody>
          <a:bodyPr vert="horz" wrap="square" lIns="0" tIns="97790" rIns="0" bIns="0" rtlCol="0">
            <a:spAutoFit/>
          </a:bodyPr>
          <a:lstStyle/>
          <a:p>
            <a:pPr marL="1028700">
              <a:lnSpc>
                <a:spcPct val="100000"/>
              </a:lnSpc>
              <a:spcBef>
                <a:spcPts val="770"/>
              </a:spcBef>
            </a:pPr>
            <a:r>
              <a:rPr lang="en-US" sz="2000" b="1" spc="-5" dirty="0">
                <a:solidFill>
                  <a:srgbClr val="FFFFFF"/>
                </a:solidFill>
                <a:latin typeface="Calibri"/>
                <a:cs typeface="Calibri"/>
              </a:rPr>
              <a:t>AFTER </a:t>
            </a:r>
            <a:r>
              <a:rPr sz="2000" b="1" spc="-50" dirty="0">
                <a:solidFill>
                  <a:srgbClr val="FFFFFF"/>
                </a:solidFill>
                <a:latin typeface="Calibri"/>
                <a:cs typeface="Calibri"/>
              </a:rPr>
              <a:t>ROTATION</a:t>
            </a:r>
            <a:endParaRPr sz="2000" dirty="0">
              <a:latin typeface="Calibri"/>
              <a:cs typeface="Calibri"/>
            </a:endParaRPr>
          </a:p>
        </p:txBody>
      </p:sp>
      <p:sp>
        <p:nvSpPr>
          <p:cNvPr id="6" name="object 2">
            <a:extLst>
              <a:ext uri="{FF2B5EF4-FFF2-40B4-BE49-F238E27FC236}">
                <a16:creationId xmlns:a16="http://schemas.microsoft.com/office/drawing/2014/main" xmlns="" id="{7BE34BD5-87F8-4C73-8A98-FA132F83F73E}"/>
              </a:ext>
            </a:extLst>
          </p:cNvPr>
          <p:cNvSpPr/>
          <p:nvPr/>
        </p:nvSpPr>
        <p:spPr>
          <a:xfrm>
            <a:off x="4770474" y="2066260"/>
            <a:ext cx="3555740" cy="3967290"/>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xmlns="" id="{FC7ABF5D-3DF9-4F03-9CEB-51D1F9571988}"/>
              </a:ext>
            </a:extLst>
          </p:cNvPr>
          <p:cNvSpPr txBox="1"/>
          <p:nvPr/>
        </p:nvSpPr>
        <p:spPr>
          <a:xfrm>
            <a:off x="787656" y="6033550"/>
            <a:ext cx="3555742" cy="406522"/>
          </a:xfrm>
          <a:prstGeom prst="rect">
            <a:avLst/>
          </a:prstGeom>
          <a:solidFill>
            <a:srgbClr val="00AC7E"/>
          </a:solidFill>
        </p:spPr>
        <p:txBody>
          <a:bodyPr vert="horz" wrap="square" lIns="0" tIns="97790" rIns="0" bIns="0" rtlCol="0">
            <a:spAutoFit/>
          </a:bodyPr>
          <a:lstStyle/>
          <a:p>
            <a:pPr marL="1028700">
              <a:lnSpc>
                <a:spcPct val="100000"/>
              </a:lnSpc>
              <a:spcBef>
                <a:spcPts val="770"/>
              </a:spcBef>
            </a:pPr>
            <a:r>
              <a:rPr sz="2000" b="1" spc="-5" dirty="0">
                <a:solidFill>
                  <a:srgbClr val="FFFFFF"/>
                </a:solidFill>
                <a:latin typeface="Calibri"/>
                <a:cs typeface="Calibri"/>
              </a:rPr>
              <a:t>BEFORE</a:t>
            </a:r>
            <a:r>
              <a:rPr sz="2000" b="1" spc="-35" dirty="0">
                <a:solidFill>
                  <a:srgbClr val="FFFFFF"/>
                </a:solidFill>
                <a:latin typeface="Calibri"/>
                <a:cs typeface="Calibri"/>
              </a:rPr>
              <a:t> </a:t>
            </a:r>
            <a:r>
              <a:rPr sz="2000" b="1" spc="-50" dirty="0">
                <a:solidFill>
                  <a:srgbClr val="FFFFFF"/>
                </a:solidFill>
                <a:latin typeface="Calibri"/>
                <a:cs typeface="Calibri"/>
              </a:rPr>
              <a:t>ROTATION</a:t>
            </a:r>
            <a:endParaRPr sz="2000" dirty="0">
              <a:latin typeface="Calibri"/>
              <a:cs typeface="Calibri"/>
            </a:endParaRPr>
          </a:p>
        </p:txBody>
      </p:sp>
      <p:pic>
        <p:nvPicPr>
          <p:cNvPr id="9" name="Picture 2" descr="Picture 2">
            <a:extLst>
              <a:ext uri="{FF2B5EF4-FFF2-40B4-BE49-F238E27FC236}">
                <a16:creationId xmlns:a16="http://schemas.microsoft.com/office/drawing/2014/main" xmlns="" id="{F83042F0-7E92-401E-98D5-9FB7578C75AC}"/>
              </a:ext>
            </a:extLst>
          </p:cNvPr>
          <p:cNvPicPr>
            <a:picLocks noChangeAspect="1"/>
          </p:cNvPicPr>
          <p:nvPr/>
        </p:nvPicPr>
        <p:blipFill>
          <a:blip r:embed="rId4"/>
          <a:stretch>
            <a:fillRect/>
          </a:stretch>
        </p:blipFill>
        <p:spPr>
          <a:xfrm>
            <a:off x="5495130" y="151956"/>
            <a:ext cx="3301206" cy="971550"/>
          </a:xfrm>
          <a:prstGeom prst="rect">
            <a:avLst/>
          </a:prstGeom>
          <a:ln w="12700">
            <a:miter lim="400000"/>
          </a:ln>
          <a:effectLst>
            <a:outerShdw blurRad="292100" dist="139700" dir="2700000" rotWithShape="0">
              <a:srgbClr val="333333">
                <a:alpha val="64999"/>
              </a:srgbClr>
            </a:outerShdw>
          </a:effectLst>
        </p:spPr>
      </p:pic>
      <p:sp>
        <p:nvSpPr>
          <p:cNvPr id="10" name="Rectangle 9">
            <a:extLst>
              <a:ext uri="{FF2B5EF4-FFF2-40B4-BE49-F238E27FC236}">
                <a16:creationId xmlns:a16="http://schemas.microsoft.com/office/drawing/2014/main" xmlns="" id="{097E7280-D6F2-43BF-B811-13DA3558B097}"/>
              </a:ext>
            </a:extLst>
          </p:cNvPr>
          <p:cNvSpPr/>
          <p:nvPr/>
        </p:nvSpPr>
        <p:spPr>
          <a:xfrm>
            <a:off x="787656" y="185626"/>
            <a:ext cx="2999539" cy="523220"/>
          </a:xfrm>
          <a:prstGeom prst="rect">
            <a:avLst/>
          </a:prstGeom>
        </p:spPr>
        <p:txBody>
          <a:bodyPr wrap="none">
            <a:spAutoFit/>
          </a:bodyPr>
          <a:lstStyle/>
          <a:p>
            <a:r>
              <a:rPr lang="en-US" sz="2800" dirty="0">
                <a:solidFill>
                  <a:srgbClr val="2401A3"/>
                </a:solidFill>
                <a:latin typeface="Arial Black" pitchFamily="34" charset="0"/>
              </a:rPr>
              <a:t>AMIGO</a:t>
            </a:r>
            <a:r>
              <a:rPr lang="en-US" sz="2800" dirty="0">
                <a:solidFill>
                  <a:srgbClr val="2401A3"/>
                </a:solidFill>
                <a:latin typeface="Arial Narrow" panose="020B0606020202030204" pitchFamily="34" charset="0"/>
              </a:rPr>
              <a:t>CONNECT</a:t>
            </a:r>
          </a:p>
        </p:txBody>
      </p:sp>
      <p:pic>
        <p:nvPicPr>
          <p:cNvPr id="11" name="Picture 4"/>
          <p:cNvPicPr>
            <a:picLocks noChangeAspect="1" noChangeArrowheads="1"/>
          </p:cNvPicPr>
          <p:nvPr/>
        </p:nvPicPr>
        <p:blipFill>
          <a:blip r:embed="rId5"/>
          <a:srcRect/>
          <a:stretch>
            <a:fillRect/>
          </a:stretch>
        </p:blipFill>
        <p:spPr bwMode="auto">
          <a:xfrm>
            <a:off x="5315893" y="152400"/>
            <a:ext cx="3675707" cy="1066800"/>
          </a:xfrm>
          <a:prstGeom prst="rect">
            <a:avLst/>
          </a:prstGeom>
          <a:noFill/>
          <a:ln w="9525">
            <a:noFill/>
            <a:miter lim="800000"/>
            <a:headEnd/>
            <a:tailEnd/>
          </a:ln>
          <a:effectLst/>
        </p:spPr>
      </p:pic>
    </p:spTree>
    <p:extLst>
      <p:ext uri="{BB962C8B-B14F-4D97-AF65-F5344CB8AC3E}">
        <p14:creationId xmlns:p14="http://schemas.microsoft.com/office/powerpoint/2010/main" xmlns="" val="1410746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TotalTime>
  <Words>705</Words>
  <Application>Microsoft Office PowerPoint</Application>
  <PresentationFormat>On-screen Show (4:3)</PresentationFormat>
  <Paragraphs>156</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19" baseType="lpstr">
      <vt:lpstr>Flow</vt:lpstr>
      <vt:lpstr>N S ENERGY WINDMILL SOLUTION  Vision To ensure total customer satisfaction through cost effective Technology   Safety of Men and Machine on Superior Priority</vt:lpstr>
      <vt:lpstr> </vt:lpstr>
      <vt:lpstr> </vt:lpstr>
      <vt:lpstr> </vt:lpstr>
      <vt:lpstr> </vt:lpstr>
      <vt:lpstr>Slide 6</vt:lpstr>
      <vt:lpstr>Slide 7</vt:lpstr>
      <vt:lpstr>Slide 8</vt:lpstr>
      <vt:lpstr>Unbalanced Rotor</vt:lpstr>
      <vt:lpstr> </vt:lpstr>
      <vt:lpstr> </vt:lpstr>
      <vt:lpstr> </vt:lpstr>
      <vt:lpstr> </vt:lpstr>
      <vt:lpstr> </vt:lpstr>
      <vt:lpstr>Slide 15</vt:lpstr>
      <vt:lpstr>Slide 16</vt:lpstr>
      <vt:lpstr>Erected  more then 1000 wind turbines in India  Total installed power over 1500mw  Supplier to all major (and small) wind turbine manufactures.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Padam Sharma</dc:creator>
  <cp:lastModifiedBy>Dell</cp:lastModifiedBy>
  <cp:revision>130</cp:revision>
  <dcterms:created xsi:type="dcterms:W3CDTF">2010-11-29T04:43:49Z</dcterms:created>
  <dcterms:modified xsi:type="dcterms:W3CDTF">2020-01-03T05:35:28Z</dcterms:modified>
</cp:coreProperties>
</file>